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65">
          <p15:clr>
            <a:srgbClr val="A4A3A4"/>
          </p15:clr>
        </p15:guide>
        <p15:guide id="2" orient="horz" pos="3297">
          <p15:clr>
            <a:srgbClr val="A4A3A4"/>
          </p15:clr>
        </p15:guide>
        <p15:guide id="3" pos="317">
          <p15:clr>
            <a:srgbClr val="A4A3A4"/>
          </p15:clr>
        </p15:guide>
        <p15:guide id="4" orient="horz" pos="575">
          <p15:clr>
            <a:srgbClr val="A4A3A4"/>
          </p15:clr>
        </p15:guide>
        <p15:guide id="5" orient="horz" pos="326">
          <p15:clr>
            <a:srgbClr val="A4A3A4"/>
          </p15:clr>
        </p15:guide>
        <p15:guide id="6" pos="2880">
          <p15:clr>
            <a:srgbClr val="A4A3A4"/>
          </p15:clr>
        </p15:guide>
        <p15:guide id="7" pos="2993">
          <p15:clr>
            <a:srgbClr val="A4A3A4"/>
          </p15:clr>
        </p15:guide>
        <p15:guide id="8" pos="2767">
          <p15:clr>
            <a:srgbClr val="A4A3A4"/>
          </p15:clr>
        </p15:guide>
      </p15:sldGuideLst>
    </p:ext>
    <p:ext uri="GoogleSlidesCustomDataVersion2">
      <go:slidesCustomData xmlns:go="http://customooxmlschemas.google.com/" r:id="rId37" roundtripDataSignature="AMtx7mgCIhYqN/fULV2tTydRUkpQxBGQH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235EF79-7DB8-4F7C-A669-A23A2045F67B}">
  <a:tblStyle styleId="{3235EF79-7DB8-4F7C-A669-A23A2045F67B}"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b="off" i="off"/>
      <a:tcStyle>
        <a:fill>
          <a:solidFill>
            <a:srgbClr val="CFD7E7"/>
          </a:solidFill>
        </a:fill>
      </a:tcStyle>
    </a:band1H>
    <a:band2H>
      <a:tcTxStyle b="off" i="off"/>
    </a:band2H>
    <a:band1V>
      <a:tcTxStyle b="off" i="off"/>
      <a:tcStyle>
        <a:fill>
          <a:solidFill>
            <a:srgbClr val="CFD7E7"/>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65"/>
        <p:guide pos="3297" orient="horz"/>
        <p:guide pos="317"/>
        <p:guide pos="575" orient="horz"/>
        <p:guide pos="326" orient="horz"/>
        <p:guide pos="2880"/>
        <p:guide pos="2993"/>
        <p:guide pos="2767"/>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customschemas.google.com/relationships/presentationmetadata" Target="metadata"/><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13.jpg>
</file>

<file path=ppt/media/image14.jpg>
</file>

<file path=ppt/media/image15.png>
</file>

<file path=ppt/media/image16.jpg>
</file>

<file path=ppt/media/image17.png>
</file>

<file path=ppt/media/image18.png>
</file>

<file path=ppt/media/image19.jpg>
</file>

<file path=ppt/media/image2.png>
</file>

<file path=ppt/media/image20.png>
</file>

<file path=ppt/media/image21.png>
</file>

<file path=ppt/media/image22.jpg>
</file>

<file path=ppt/media/image23.png>
</file>

<file path=ppt/media/image25.png>
</file>

<file path=ppt/media/image27.png>
</file>

<file path=ppt/media/image29.png>
</file>

<file path=ppt/media/image3.png>
</file>

<file path=ppt/media/image30.png>
</file>

<file path=ppt/media/image31.png>
</file>

<file path=ppt/media/image34.jpg>
</file>

<file path=ppt/media/image36.png>
</file>

<file path=ppt/media/image37.jpg>
</file>

<file path=ppt/media/image38.png>
</file>

<file path=ppt/media/image39.jpg>
</file>

<file path=ppt/media/image4.png>
</file>

<file path=ppt/media/image40.jpg>
</file>

<file path=ppt/media/image41.png>
</file>

<file path=ppt/media/image42.png>
</file>

<file path=ppt/media/image4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PE"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 name="Shape 31"/>
        <p:cNvGrpSpPr/>
        <p:nvPr/>
      </p:nvGrpSpPr>
      <p:grpSpPr>
        <a:xfrm>
          <a:off x="0" y="0"/>
          <a:ext cx="0" cy="0"/>
          <a:chOff x="0" y="0"/>
          <a:chExt cx="0" cy="0"/>
        </a:xfrm>
      </p:grpSpPr>
      <p:sp>
        <p:nvSpPr>
          <p:cNvPr id="32" name="Google Shape;32;p3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 name="Google Shape;33;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34" name="Google Shape;34;p3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4" name="Google Shape;15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155" name="Google Shape;15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Google Shape;163;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4" name="Google Shape;164;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Google Shape;171;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1" i="1" lang="es-PE" sz="2000">
                <a:solidFill>
                  <a:schemeClr val="dk1"/>
                </a:solidFill>
                <a:latin typeface="Calibri"/>
                <a:ea typeface="Calibri"/>
                <a:cs typeface="Calibri"/>
                <a:sym typeface="Calibri"/>
              </a:rPr>
              <a:t>La baja tolerancia a la frustración</a:t>
            </a:r>
            <a:r>
              <a:rPr lang="es-PE" sz="2000">
                <a:solidFill>
                  <a:schemeClr val="dk1"/>
                </a:solidFill>
                <a:latin typeface="Calibri"/>
                <a:ea typeface="Calibri"/>
                <a:cs typeface="Calibri"/>
                <a:sym typeface="Calibri"/>
              </a:rPr>
              <a:t> se proyecta en sensibilidad excesiva hacia todo lo desagradable, se centra en lo malo de cada situación, muchas veces magnifica los sucesos, lo feo es espantoso, lo malo es horrible, lo molesto es insoportable; es así que el estrés puede ser una consecuencia notoria.</a:t>
            </a:r>
            <a:endParaRPr sz="2000"/>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Con frecuencia se sienten de mal humor, agitados, ansiosos, tristes, resentidos, humillados o enfadados con el mundo que debería estar ahí para satisfacer todos sus deseos. La mayor parte del tiempo buscan evitar este tipo de emociones es por eso prefieren evitar y el facilismo</a:t>
            </a:r>
            <a:endParaRPr sz="2000"/>
          </a:p>
        </p:txBody>
      </p:sp>
      <p:sp>
        <p:nvSpPr>
          <p:cNvPr id="172" name="Google Shape;172;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0" rtl="0" algn="l">
              <a:lnSpc>
                <a:spcPct val="60000"/>
              </a:lnSpc>
              <a:spcBef>
                <a:spcPts val="0"/>
              </a:spcBef>
              <a:spcAft>
                <a:spcPts val="0"/>
              </a:spcAft>
              <a:buSzPts val="1400"/>
              <a:buNone/>
            </a:pPr>
            <a:r>
              <a:rPr lang="es-PE" sz="1250">
                <a:solidFill>
                  <a:schemeClr val="dk1"/>
                </a:solidFill>
                <a:latin typeface="Calibri"/>
                <a:ea typeface="Calibri"/>
                <a:cs typeface="Calibri"/>
                <a:sym typeface="Calibri"/>
              </a:rPr>
              <a:t>¿Qué consecuencias </a:t>
            </a:r>
            <a:r>
              <a:rPr lang="es-PE" sz="1250"/>
              <a:t>cree</a:t>
            </a:r>
            <a:r>
              <a:rPr lang="es-PE" sz="1250">
                <a:solidFill>
                  <a:schemeClr val="dk1"/>
                </a:solidFill>
                <a:latin typeface="Calibri"/>
                <a:ea typeface="Calibri"/>
                <a:cs typeface="Calibri"/>
                <a:sym typeface="Calibri"/>
              </a:rPr>
              <a:t> que puede traer la baja tolerancia a la frustración? Se pedirá la intervención de 4 – 5 personas.</a:t>
            </a:r>
            <a:endParaRPr sz="1250"/>
          </a:p>
          <a:p>
            <a:pPr indent="0" lvl="0" marL="0" rtl="0" algn="l">
              <a:lnSpc>
                <a:spcPct val="60000"/>
              </a:lnSpc>
              <a:spcBef>
                <a:spcPts val="0"/>
              </a:spcBef>
              <a:spcAft>
                <a:spcPts val="0"/>
              </a:spcAft>
              <a:buSzPts val="1400"/>
              <a:buNone/>
            </a:pPr>
            <a:r>
              <a:rPr b="1" lang="es-PE" sz="1250">
                <a:solidFill>
                  <a:schemeClr val="dk1"/>
                </a:solidFill>
                <a:latin typeface="Calibri"/>
                <a:ea typeface="Calibri"/>
                <a:cs typeface="Calibri"/>
                <a:sym typeface="Calibri"/>
              </a:rPr>
              <a:t>Tendencia  a la desmotivación:</a:t>
            </a:r>
            <a:r>
              <a:rPr lang="es-PE" sz="1250">
                <a:solidFill>
                  <a:schemeClr val="dk1"/>
                </a:solidFill>
                <a:latin typeface="Calibri"/>
                <a:ea typeface="Calibri"/>
                <a:cs typeface="Calibri"/>
                <a:sym typeface="Calibri"/>
              </a:rPr>
              <a:t> al experimentar frustración, si alguien no tiene la capacidad para superarla y </a:t>
            </a:r>
            <a:r>
              <a:rPr lang="es-PE" sz="1250"/>
              <a:t>tolerar</a:t>
            </a:r>
            <a:r>
              <a:rPr lang="es-PE" sz="1250">
                <a:solidFill>
                  <a:schemeClr val="dk1"/>
                </a:solidFill>
                <a:latin typeface="Calibri"/>
                <a:ea typeface="Calibri"/>
                <a:cs typeface="Calibri"/>
                <a:sym typeface="Calibri"/>
              </a:rPr>
              <a:t>, lo más probable es que ya no desee seguir adelante con el proyecto o situación, abandonándolo y por ende dejando inconclusa una tarea. ¿Alguien que me pueda dar un ejemplo?</a:t>
            </a:r>
            <a:endParaRPr sz="1250"/>
          </a:p>
          <a:p>
            <a:pPr indent="0" lvl="0" marL="0" rtl="0" algn="l">
              <a:lnSpc>
                <a:spcPct val="60000"/>
              </a:lnSpc>
              <a:spcBef>
                <a:spcPts val="0"/>
              </a:spcBef>
              <a:spcAft>
                <a:spcPts val="0"/>
              </a:spcAft>
              <a:buSzPts val="1400"/>
              <a:buNone/>
            </a:pPr>
            <a:r>
              <a:rPr b="1" lang="es-PE" sz="1250">
                <a:solidFill>
                  <a:schemeClr val="dk1"/>
                </a:solidFill>
                <a:latin typeface="Calibri"/>
                <a:ea typeface="Calibri"/>
                <a:cs typeface="Calibri"/>
                <a:sym typeface="Calibri"/>
              </a:rPr>
              <a:t>Facilismo:</a:t>
            </a:r>
            <a:r>
              <a:rPr lang="es-PE" sz="1250">
                <a:solidFill>
                  <a:schemeClr val="dk1"/>
                </a:solidFill>
                <a:latin typeface="Calibri"/>
                <a:ea typeface="Calibri"/>
                <a:cs typeface="Calibri"/>
                <a:sym typeface="Calibri"/>
              </a:rPr>
              <a:t> las personas con baja tolerancia a la frustración suelen buscar actividades o situaciones que no impliquen un verdadero reto para ellas ya que lo que buscan es evitar y alejarse de experimentar frustración.</a:t>
            </a:r>
            <a:endParaRPr sz="1250"/>
          </a:p>
          <a:p>
            <a:pPr indent="0" lvl="0" marL="0" rtl="0" algn="l">
              <a:lnSpc>
                <a:spcPct val="60000"/>
              </a:lnSpc>
              <a:spcBef>
                <a:spcPts val="0"/>
              </a:spcBef>
              <a:spcAft>
                <a:spcPts val="0"/>
              </a:spcAft>
              <a:buSzPts val="1400"/>
              <a:buNone/>
            </a:pPr>
            <a:r>
              <a:rPr b="1" lang="es-PE" sz="1250">
                <a:solidFill>
                  <a:schemeClr val="dk1"/>
                </a:solidFill>
                <a:latin typeface="Calibri"/>
                <a:ea typeface="Calibri"/>
                <a:cs typeface="Calibri"/>
                <a:sym typeface="Calibri"/>
              </a:rPr>
              <a:t>Poca capacidad de afrontamiento:</a:t>
            </a:r>
            <a:r>
              <a:rPr lang="es-PE" sz="1250">
                <a:solidFill>
                  <a:schemeClr val="dk1"/>
                </a:solidFill>
                <a:latin typeface="Calibri"/>
                <a:ea typeface="Calibri"/>
                <a:cs typeface="Calibri"/>
                <a:sym typeface="Calibri"/>
              </a:rPr>
              <a:t> es común en las personas con baja tolerancia a la frustración ya que al enfrentarse a situaciones nuevas tienen que salir de su zona de confort y no necesariamente traen buenos resultados.</a:t>
            </a:r>
            <a:endParaRPr sz="1250"/>
          </a:p>
          <a:p>
            <a:pPr indent="0" lvl="0" marL="0" rtl="0" algn="l">
              <a:lnSpc>
                <a:spcPct val="60000"/>
              </a:lnSpc>
              <a:spcBef>
                <a:spcPts val="0"/>
              </a:spcBef>
              <a:spcAft>
                <a:spcPts val="0"/>
              </a:spcAft>
              <a:buSzPts val="1400"/>
              <a:buNone/>
            </a:pPr>
            <a:r>
              <a:rPr b="1" lang="es-PE" sz="1250">
                <a:solidFill>
                  <a:schemeClr val="dk1"/>
                </a:solidFill>
                <a:latin typeface="Calibri"/>
                <a:ea typeface="Calibri"/>
                <a:cs typeface="Calibri"/>
                <a:sym typeface="Calibri"/>
              </a:rPr>
              <a:t>Miedo al fracaso:</a:t>
            </a:r>
            <a:r>
              <a:rPr lang="es-PE" sz="1250">
                <a:solidFill>
                  <a:schemeClr val="dk1"/>
                </a:solidFill>
                <a:latin typeface="Calibri"/>
                <a:ea typeface="Calibri"/>
                <a:cs typeface="Calibri"/>
                <a:sym typeface="Calibri"/>
              </a:rPr>
              <a:t> experimentar frustración es normal frente a una situación de “fracaso” ya que nadie desea equivocarse ante una situación o tarea, sin embargo, este miedo es normal para personas con baja tolerancia a la frustración y se acentúa más pues para ellos significa algo terrible.</a:t>
            </a:r>
            <a:endParaRPr sz="1250"/>
          </a:p>
          <a:p>
            <a:pPr indent="0" lvl="0" marL="0" rtl="0" algn="l">
              <a:lnSpc>
                <a:spcPct val="60000"/>
              </a:lnSpc>
              <a:spcBef>
                <a:spcPts val="0"/>
              </a:spcBef>
              <a:spcAft>
                <a:spcPts val="0"/>
              </a:spcAft>
              <a:buSzPts val="1400"/>
              <a:buNone/>
            </a:pPr>
            <a:r>
              <a:rPr b="1" lang="es-PE" sz="1250">
                <a:solidFill>
                  <a:schemeClr val="dk1"/>
                </a:solidFill>
                <a:latin typeface="Calibri"/>
                <a:ea typeface="Calibri"/>
                <a:cs typeface="Calibri"/>
                <a:sym typeface="Calibri"/>
              </a:rPr>
              <a:t>Déficit en la capacidad de resolver conflictos:</a:t>
            </a:r>
            <a:r>
              <a:rPr lang="es-PE" sz="1250">
                <a:solidFill>
                  <a:schemeClr val="dk1"/>
                </a:solidFill>
                <a:latin typeface="Calibri"/>
                <a:ea typeface="Calibri"/>
                <a:cs typeface="Calibri"/>
                <a:sym typeface="Calibri"/>
              </a:rPr>
              <a:t> en ocasiones puede ser difícil resolver un conflicto y se necesita de mucha perseverancia y alta tolerancia a la frustración pues no siempre va a salir como esperamos. En el caso de poseer baja tolerancia a la frustración esto se dificulta pues al primer obstáculo dejarán de intentarlo.</a:t>
            </a:r>
            <a:endParaRPr sz="1250"/>
          </a:p>
          <a:p>
            <a:pPr indent="0" lvl="0" marL="0" rtl="0" algn="l">
              <a:lnSpc>
                <a:spcPct val="60000"/>
              </a:lnSpc>
              <a:spcBef>
                <a:spcPts val="0"/>
              </a:spcBef>
              <a:spcAft>
                <a:spcPts val="0"/>
              </a:spcAft>
              <a:buSzPts val="1400"/>
              <a:buNone/>
            </a:pPr>
            <a:r>
              <a:rPr b="1" lang="es-PE" sz="1250">
                <a:solidFill>
                  <a:schemeClr val="dk1"/>
                </a:solidFill>
                <a:latin typeface="Calibri"/>
                <a:ea typeface="Calibri"/>
                <a:cs typeface="Calibri"/>
                <a:sym typeface="Calibri"/>
              </a:rPr>
              <a:t>Poca capacidad para la toma de decisiones:</a:t>
            </a:r>
            <a:r>
              <a:rPr lang="es-PE" sz="1250">
                <a:solidFill>
                  <a:schemeClr val="dk1"/>
                </a:solidFill>
                <a:latin typeface="Calibri"/>
                <a:ea typeface="Calibri"/>
                <a:cs typeface="Calibri"/>
                <a:sym typeface="Calibri"/>
              </a:rPr>
              <a:t> tomar una decisión implica perseverar en ella y no dejarse vencer por las adversidades, siendo coherente con lo que se ha decidido, sin embargo, al no ser tolerantes a la frustración, va a ser difícil mantenerse firmes y coherentes en sus acciones.	</a:t>
            </a:r>
            <a:endParaRPr sz="1250"/>
          </a:p>
          <a:p>
            <a:pPr indent="0" lvl="0" marL="0" rtl="0" algn="l">
              <a:lnSpc>
                <a:spcPct val="60000"/>
              </a:lnSpc>
              <a:spcBef>
                <a:spcPts val="0"/>
              </a:spcBef>
              <a:spcAft>
                <a:spcPts val="0"/>
              </a:spcAft>
              <a:buSzPts val="1400"/>
              <a:buNone/>
            </a:pPr>
            <a:r>
              <a:t/>
            </a:r>
            <a:endParaRPr sz="693"/>
          </a:p>
        </p:txBody>
      </p:sp>
      <p:sp>
        <p:nvSpPr>
          <p:cNvPr id="182" name="Google Shape;182;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¿Qué piensan ustedes, es normal que el ser humano experimente frustración?</a:t>
            </a:r>
            <a:endParaRPr sz="20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400"/>
              <a:buNone/>
            </a:pPr>
            <a:r>
              <a:t/>
            </a:r>
            <a:endParaRPr/>
          </a:p>
        </p:txBody>
      </p:sp>
      <p:sp>
        <p:nvSpPr>
          <p:cNvPr id="198" name="Google Shape;198;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5" name="Google Shape;205;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400"/>
              <a:buFont typeface="Calibri"/>
              <a:buNone/>
            </a:pPr>
            <a:r>
              <a:rPr lang="es-PE" sz="2000">
                <a:solidFill>
                  <a:schemeClr val="dk1"/>
                </a:solidFill>
                <a:latin typeface="Calibri"/>
                <a:ea typeface="Calibri"/>
                <a:cs typeface="Calibri"/>
                <a:sym typeface="Calibri"/>
              </a:rPr>
              <a:t>Hay algo muy importante en la frustración y es que las consecuencias de la misma no se debe a la frustración en sí, sino, a la actitud que puedan tener hacia la misma.</a:t>
            </a:r>
            <a:endParaRPr sz="2000"/>
          </a:p>
          <a:p>
            <a:pPr indent="0" lvl="0" marL="0" rtl="0" algn="l">
              <a:lnSpc>
                <a:spcPct val="100000"/>
              </a:lnSpc>
              <a:spcBef>
                <a:spcPts val="0"/>
              </a:spcBef>
              <a:spcAft>
                <a:spcPts val="0"/>
              </a:spcAft>
              <a:buSzPts val="1400"/>
              <a:buNone/>
            </a:pPr>
            <a:r>
              <a:t/>
            </a:r>
            <a:endParaRPr/>
          </a:p>
        </p:txBody>
      </p:sp>
      <p:sp>
        <p:nvSpPr>
          <p:cNvPr id="206" name="Google Shape;206;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400"/>
              <a:buFont typeface="Calibri"/>
              <a:buNone/>
            </a:pPr>
            <a:r>
              <a:rPr lang="es-PE" sz="2000">
                <a:solidFill>
                  <a:schemeClr val="dk1"/>
                </a:solidFill>
                <a:latin typeface="Calibri"/>
                <a:ea typeface="Calibri"/>
                <a:cs typeface="Calibri"/>
                <a:sym typeface="Calibri"/>
              </a:rPr>
              <a:t>Es normal experimentar frustración día a día, ya que no podemos siempre cumplir con nuestros planes o deseos y a esa sensación de desazón que nos viene se le llama frustración.</a:t>
            </a:r>
            <a:endParaRPr sz="2000"/>
          </a:p>
          <a:p>
            <a:pPr indent="0" lvl="0" marL="0" rtl="0" algn="l">
              <a:lnSpc>
                <a:spcPct val="100000"/>
              </a:lnSpc>
              <a:spcBef>
                <a:spcPts val="0"/>
              </a:spcBef>
              <a:spcAft>
                <a:spcPts val="0"/>
              </a:spcAft>
              <a:buSzPts val="1400"/>
              <a:buNone/>
            </a:pPr>
            <a:r>
              <a:t/>
            </a:r>
            <a:endParaRPr/>
          </a:p>
        </p:txBody>
      </p:sp>
      <p:sp>
        <p:nvSpPr>
          <p:cNvPr id="213" name="Google Shape;213;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0" name="Google Shape;220;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Por ejemplo, ¿qué han sentido o qué piensan que pueden sentir ante estas situaciones?</a:t>
            </a:r>
            <a:endParaRPr sz="2000"/>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Se pedirá la colaboración de diferentes participantes.</a:t>
            </a:r>
            <a:endParaRPr sz="2000"/>
          </a:p>
          <a:p>
            <a:pPr indent="0" lvl="0" marL="0" rtl="0" algn="l">
              <a:lnSpc>
                <a:spcPct val="100000"/>
              </a:lnSpc>
              <a:spcBef>
                <a:spcPts val="0"/>
              </a:spcBef>
              <a:spcAft>
                <a:spcPts val="0"/>
              </a:spcAft>
              <a:buSzPts val="1400"/>
              <a:buNone/>
            </a:pPr>
            <a:r>
              <a:t/>
            </a:r>
            <a:endParaRPr sz="2000"/>
          </a:p>
        </p:txBody>
      </p:sp>
      <p:sp>
        <p:nvSpPr>
          <p:cNvPr id="221" name="Google Shape;221;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t>Hagamos un pequeño ejercicio basado en la pirámide Maslow que conocimos la semana pasada. </a:t>
            </a:r>
            <a:endParaRPr sz="2000"/>
          </a:p>
          <a:p>
            <a:pPr indent="0" lvl="0" marL="0" rtl="0" algn="l">
              <a:lnSpc>
                <a:spcPct val="100000"/>
              </a:lnSpc>
              <a:spcBef>
                <a:spcPts val="0"/>
              </a:spcBef>
              <a:spcAft>
                <a:spcPts val="0"/>
              </a:spcAft>
              <a:buSzPts val="1400"/>
              <a:buNone/>
            </a:pPr>
            <a:r>
              <a:rPr lang="es-PE" sz="2000"/>
              <a:t>Se reparten 4 papeles pequeños por cada uno y se les pide escribir en uno de ellos 2 experiencias positivas:  recibir algún reconocimiento, la mejor comida que hayamos probado, una reunión familiar, pasar días en la playa con amigos, encontrar un trabajo, recibir la llamada de alguien a quien no vemos hace algún tiempo, etc.</a:t>
            </a:r>
            <a:endParaRPr sz="2000"/>
          </a:p>
          <a:p>
            <a:pPr indent="0" lvl="0" marL="0" rtl="0" algn="l">
              <a:lnSpc>
                <a:spcPct val="100000"/>
              </a:lnSpc>
              <a:spcBef>
                <a:spcPts val="0"/>
              </a:spcBef>
              <a:spcAft>
                <a:spcPts val="0"/>
              </a:spcAft>
              <a:buSzPts val="1400"/>
              <a:buNone/>
            </a:pPr>
            <a:r>
              <a:rPr lang="es-PE" sz="2000"/>
              <a:t>Y en el otro dos experiencias negativas: no quedar seleccionado al puesto laboral al que postulamos, discutir con compañero de trabajo, mi mejor amiga se enojó conmigo, recibir una mala calificación.</a:t>
            </a:r>
            <a:endParaRPr sz="2000"/>
          </a:p>
        </p:txBody>
      </p:sp>
      <p:sp>
        <p:nvSpPr>
          <p:cNvPr id="236" name="Google Shape;236;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3" name="Google Shape;243;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t>Cuando satisfacemos las necesidades en cualquier nivel, por ejemplo: porque algo mejoró nuestra autoestima, hemos comido bien, etc. experimentamos  emociones agradables</a:t>
            </a:r>
            <a:endParaRPr sz="2000"/>
          </a:p>
          <a:p>
            <a:pPr indent="0" lvl="0" marL="0" rtl="0" algn="l">
              <a:lnSpc>
                <a:spcPct val="100000"/>
              </a:lnSpc>
              <a:spcBef>
                <a:spcPts val="0"/>
              </a:spcBef>
              <a:spcAft>
                <a:spcPts val="0"/>
              </a:spcAft>
              <a:buSzPts val="1400"/>
              <a:buNone/>
            </a:pPr>
            <a:r>
              <a:rPr lang="es-PE" sz="2000"/>
              <a:t>Cuando nos vemos privados de alguna de estas necesidades (básica, seguridad, amor, etc.) en cualquiera de los niveles, experimentamos emociones desagradables</a:t>
            </a:r>
            <a:endParaRPr sz="2000"/>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LA PREGUNTA QUE SE PLANTEA  ES ¿Cómo GESTIONAMOS NUESTRAS EMOCIONES? ¿qué hacemos con nuestras emociones? Teniendo en cuenta que nosotros no podemos tener el control de todas las cosas, es decir no es una elección a veces experimentar emociones agradables o desagradables, ya que algunas veces las circunstancias nos viene de afuera.  Lo que si puedo elegir es cómo gestionar estas emociones.</a:t>
            </a:r>
            <a:endParaRPr sz="2000"/>
          </a:p>
          <a:p>
            <a:pPr indent="0" lvl="0" marL="0" rtl="0" algn="l">
              <a:lnSpc>
                <a:spcPct val="100000"/>
              </a:lnSpc>
              <a:spcBef>
                <a:spcPts val="0"/>
              </a:spcBef>
              <a:spcAft>
                <a:spcPts val="0"/>
              </a:spcAft>
              <a:buSzPts val="1400"/>
              <a:buNone/>
            </a:pPr>
            <a:r>
              <a:rPr lang="es-PE" sz="2000"/>
              <a:t>En primer Lugar debemos aceptar que ambas pertenecen a nuestro sistema emocional, que las dos forman parte de nuestra vida y es inevitable sentirlas.</a:t>
            </a:r>
            <a:endParaRPr sz="2000"/>
          </a:p>
          <a:p>
            <a:pPr indent="0" lvl="0" marL="0" rtl="0" algn="l">
              <a:lnSpc>
                <a:spcPct val="100000"/>
              </a:lnSpc>
              <a:spcBef>
                <a:spcPts val="0"/>
              </a:spcBef>
              <a:spcAft>
                <a:spcPts val="0"/>
              </a:spcAft>
              <a:buSzPts val="1400"/>
              <a:buNone/>
            </a:pPr>
            <a:r>
              <a:rPr lang="es-PE" sz="2000"/>
              <a:t>Una vez explicado este paso pasamos a la siguiente diapositiva</a:t>
            </a:r>
            <a:endParaRPr sz="2000"/>
          </a:p>
        </p:txBody>
      </p:sp>
      <p:sp>
        <p:nvSpPr>
          <p:cNvPr id="244" name="Google Shape;244;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 name="Google Shape;45;p3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t>Cuando satisfacemos las necesidades en cualquier nivel, por ejemplo: porque algo mejoró nuestra autoestima, hemos comido bien, etc. experimentamos  emociones agradables</a:t>
            </a:r>
            <a:endParaRPr sz="2000"/>
          </a:p>
          <a:p>
            <a:pPr indent="0" lvl="0" marL="0" rtl="0" algn="l">
              <a:lnSpc>
                <a:spcPct val="100000"/>
              </a:lnSpc>
              <a:spcBef>
                <a:spcPts val="0"/>
              </a:spcBef>
              <a:spcAft>
                <a:spcPts val="0"/>
              </a:spcAft>
              <a:buSzPts val="1400"/>
              <a:buNone/>
            </a:pPr>
            <a:r>
              <a:rPr lang="es-PE" sz="2000"/>
              <a:t>Cuando nos vemos privados de alguna de estas necesidades (básica, seguridad, amor, etc.) en cualquiera de los niveles, experimentamos emociones desagradables</a:t>
            </a:r>
            <a:endParaRPr sz="2000"/>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LA PREGUNTA QUE SE PLANTEA  ES ¿Cómo GESTIONAMOS NUESTRAS EMOCIONES? ¿qué hacemos con nuestras emociones? Teniendo en cuenta que nosotros no podemos tener el control de todas las cosas, es decir no es una elección a veces experimentar emociones agradables o desagradables, ya que algunas veces las circunstancias nos viene de afuera.  Lo que si puedo elegir es cómo gestionar estas emociones.</a:t>
            </a:r>
            <a:endParaRPr sz="2000"/>
          </a:p>
          <a:p>
            <a:pPr indent="0" lvl="0" marL="0" rtl="0" algn="l">
              <a:lnSpc>
                <a:spcPct val="100000"/>
              </a:lnSpc>
              <a:spcBef>
                <a:spcPts val="0"/>
              </a:spcBef>
              <a:spcAft>
                <a:spcPts val="0"/>
              </a:spcAft>
              <a:buSzPts val="1400"/>
              <a:buNone/>
            </a:pPr>
            <a:r>
              <a:rPr lang="es-PE" sz="2000"/>
              <a:t>En primer Lugar debemos aceptar que ambas pertenecen a nuestro sistema emocional, que las dos forman parte de nuestra vida y es inevitable sentirlas.</a:t>
            </a:r>
            <a:endParaRPr sz="2000"/>
          </a:p>
          <a:p>
            <a:pPr indent="0" lvl="0" marL="0" rtl="0" algn="l">
              <a:lnSpc>
                <a:spcPct val="100000"/>
              </a:lnSpc>
              <a:spcBef>
                <a:spcPts val="0"/>
              </a:spcBef>
              <a:spcAft>
                <a:spcPts val="0"/>
              </a:spcAft>
              <a:buSzPts val="1400"/>
              <a:buNone/>
            </a:pPr>
            <a:r>
              <a:rPr lang="es-PE" sz="2000"/>
              <a:t>Una vez explicado este paso pasamos a la siguiente diapositiva</a:t>
            </a:r>
            <a:endParaRPr sz="2000"/>
          </a:p>
        </p:txBody>
      </p:sp>
      <p:sp>
        <p:nvSpPr>
          <p:cNvPr id="253" name="Google Shape;253;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2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3" name="Google Shape;263;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t>Cuando satisfacemos las necesidades en cualquier nivel, por ejemplo: porque algo mejoró nuestra autoestima, hemos comido bien, etc. experimentamos  emociones agradables</a:t>
            </a:r>
            <a:endParaRPr sz="2000"/>
          </a:p>
          <a:p>
            <a:pPr indent="0" lvl="0" marL="0" rtl="0" algn="l">
              <a:lnSpc>
                <a:spcPct val="100000"/>
              </a:lnSpc>
              <a:spcBef>
                <a:spcPts val="0"/>
              </a:spcBef>
              <a:spcAft>
                <a:spcPts val="0"/>
              </a:spcAft>
              <a:buSzPts val="1400"/>
              <a:buNone/>
            </a:pPr>
            <a:r>
              <a:rPr lang="es-PE" sz="2000"/>
              <a:t>Cuando nos vemos privados de alguna de estas necesidades (básica, seguridad, amor, etc.) en cualquiera de los niveles, experimentamos emociones desagradables</a:t>
            </a:r>
            <a:endParaRPr sz="2000"/>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LA PREGUNTA QUE SE PLANTEA  ES ¿Cómo GESTIONAMOS NUESTRAS EMOCIONES? ¿qué hacemos con nuestras emociones? Teniendo en cuenta que nosotros no podemos tener el control de todas las cosas, es decir no es una elección a veces experimentar emociones agradables o desagradables, ya que algunas veces las circunstancias nos viene de afuera.  Lo que si puedo elegir es cómo gestionar estas emociones.</a:t>
            </a:r>
            <a:endParaRPr sz="2000"/>
          </a:p>
          <a:p>
            <a:pPr indent="0" lvl="0" marL="0" rtl="0" algn="l">
              <a:lnSpc>
                <a:spcPct val="100000"/>
              </a:lnSpc>
              <a:spcBef>
                <a:spcPts val="0"/>
              </a:spcBef>
              <a:spcAft>
                <a:spcPts val="0"/>
              </a:spcAft>
              <a:buSzPts val="1400"/>
              <a:buNone/>
            </a:pPr>
            <a:r>
              <a:rPr lang="es-PE" sz="2000"/>
              <a:t>En primer Lugar debemos aceptar que ambas pertenecen a nuestro sistema emocional, que las dos forman parte de nuestra vida y es inevitable sentirlas.</a:t>
            </a:r>
            <a:endParaRPr sz="2000"/>
          </a:p>
          <a:p>
            <a:pPr indent="0" lvl="0" marL="0" rtl="0" algn="l">
              <a:lnSpc>
                <a:spcPct val="100000"/>
              </a:lnSpc>
              <a:spcBef>
                <a:spcPts val="0"/>
              </a:spcBef>
              <a:spcAft>
                <a:spcPts val="0"/>
              </a:spcAft>
              <a:buSzPts val="1400"/>
              <a:buNone/>
            </a:pPr>
            <a:r>
              <a:rPr lang="es-PE" sz="2000"/>
              <a:t>Una vez explicado este paso pasamos a la siguiente diapositiva</a:t>
            </a:r>
            <a:endParaRPr sz="2000"/>
          </a:p>
        </p:txBody>
      </p:sp>
      <p:sp>
        <p:nvSpPr>
          <p:cNvPr id="264" name="Google Shape;264;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t>Cuando satisfacemos las necesidades en cualquier nivel, por ejemplo: porque algo mejoró nuestra autoestima, hemos comido bien, etc. experimentamos  emociones agradables</a:t>
            </a:r>
            <a:endParaRPr sz="2000"/>
          </a:p>
          <a:p>
            <a:pPr indent="0" lvl="0" marL="0" rtl="0" algn="l">
              <a:lnSpc>
                <a:spcPct val="100000"/>
              </a:lnSpc>
              <a:spcBef>
                <a:spcPts val="0"/>
              </a:spcBef>
              <a:spcAft>
                <a:spcPts val="0"/>
              </a:spcAft>
              <a:buSzPts val="1400"/>
              <a:buNone/>
            </a:pPr>
            <a:r>
              <a:rPr lang="es-PE" sz="2000"/>
              <a:t>Cuando nos vemos privados de alguna de estas necesidades (básica, seguridad, amor, etc.) en cualquiera de los niveles, experimentamos emociones desagradables</a:t>
            </a:r>
            <a:endParaRPr sz="2000"/>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LA PREGUNTA QUE SE PLANTEA  ES ¿Cómo GESTIONAMOS NUESTRAS EMOCIONES? ¿qué hacemos con nuestras emociones? Teniendo en cuenta que nosotros no podemos tener el control de todas las cosas, es decir no es una elección a veces experimentar emociones agradables o desagradables, ya que algunas veces las circunstancias nos viene de afuera.  Lo que si puedo elegir es cómo gestionar estas emociones.</a:t>
            </a:r>
            <a:endParaRPr sz="2000"/>
          </a:p>
          <a:p>
            <a:pPr indent="0" lvl="0" marL="0" rtl="0" algn="l">
              <a:lnSpc>
                <a:spcPct val="100000"/>
              </a:lnSpc>
              <a:spcBef>
                <a:spcPts val="0"/>
              </a:spcBef>
              <a:spcAft>
                <a:spcPts val="0"/>
              </a:spcAft>
              <a:buSzPts val="1400"/>
              <a:buNone/>
            </a:pPr>
            <a:r>
              <a:rPr lang="es-PE" sz="2000"/>
              <a:t>En primer Lugar debemos aceptar que ambas pertenecen a nuestro sistema emocional, que las dos forman parte de nuestra vida y es inevitable sentirlas.</a:t>
            </a:r>
            <a:endParaRPr sz="2000"/>
          </a:p>
          <a:p>
            <a:pPr indent="0" lvl="0" marL="0" rtl="0" algn="l">
              <a:lnSpc>
                <a:spcPct val="100000"/>
              </a:lnSpc>
              <a:spcBef>
                <a:spcPts val="0"/>
              </a:spcBef>
              <a:spcAft>
                <a:spcPts val="0"/>
              </a:spcAft>
              <a:buSzPts val="1400"/>
              <a:buNone/>
            </a:pPr>
            <a:r>
              <a:rPr lang="es-PE" sz="2000"/>
              <a:t>Una vez explicado este paso pasamos a la siguiente diapositiva</a:t>
            </a:r>
            <a:endParaRPr sz="2000"/>
          </a:p>
        </p:txBody>
      </p:sp>
      <p:sp>
        <p:nvSpPr>
          <p:cNvPr id="277" name="Google Shape;277;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t>Cuando satisfacemos las necesidades en cualquier nivel, por ejemplo: porque algo mejoró nuestra autoestima, hemos comido bien, etc. experimentamos  emociones agradables</a:t>
            </a:r>
            <a:endParaRPr sz="2000"/>
          </a:p>
          <a:p>
            <a:pPr indent="0" lvl="0" marL="0" rtl="0" algn="l">
              <a:lnSpc>
                <a:spcPct val="100000"/>
              </a:lnSpc>
              <a:spcBef>
                <a:spcPts val="0"/>
              </a:spcBef>
              <a:spcAft>
                <a:spcPts val="0"/>
              </a:spcAft>
              <a:buSzPts val="1400"/>
              <a:buNone/>
            </a:pPr>
            <a:r>
              <a:rPr lang="es-PE" sz="2000"/>
              <a:t>Cuando nos vemos privados de alguna de estas necesidades (básica, seguridad, amor, etc.) en cualquiera de los niveles, experimentamos emociones desagradables</a:t>
            </a:r>
            <a:endParaRPr sz="2000"/>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LA PREGUNTA QUE SE PLANTEA  ES ¿Cómo GESTIONAMOS NUESTRAS EMOCIONES? ¿qué hacemos con nuestras emociones? Teniendo en cuenta que nosotros no podemos tener el control de todas las cosas, es decir no es una elección a veces experimentar emociones agradables o desagradables, ya que algunas veces las circunstancias nos viene de afuera.  Lo que si puedo elegir es cómo gestionar estas emociones.</a:t>
            </a:r>
            <a:endParaRPr sz="2000"/>
          </a:p>
          <a:p>
            <a:pPr indent="0" lvl="0" marL="0" rtl="0" algn="l">
              <a:lnSpc>
                <a:spcPct val="100000"/>
              </a:lnSpc>
              <a:spcBef>
                <a:spcPts val="0"/>
              </a:spcBef>
              <a:spcAft>
                <a:spcPts val="0"/>
              </a:spcAft>
              <a:buSzPts val="1400"/>
              <a:buNone/>
            </a:pPr>
            <a:r>
              <a:rPr lang="es-PE" sz="2000"/>
              <a:t>En primer Lugar debemos aceptar que ambas pertenecen a nuestro sistema emocional, que las dos forman parte de nuestra vida y es inevitable sentirlas.</a:t>
            </a:r>
            <a:endParaRPr sz="2000"/>
          </a:p>
          <a:p>
            <a:pPr indent="0" lvl="0" marL="0" rtl="0" algn="l">
              <a:lnSpc>
                <a:spcPct val="100000"/>
              </a:lnSpc>
              <a:spcBef>
                <a:spcPts val="0"/>
              </a:spcBef>
              <a:spcAft>
                <a:spcPts val="0"/>
              </a:spcAft>
              <a:buSzPts val="1400"/>
              <a:buNone/>
            </a:pPr>
            <a:r>
              <a:rPr lang="es-PE" sz="2000"/>
              <a:t>Una vez explicado este paso pasamos a la siguiente diapositiva</a:t>
            </a:r>
            <a:endParaRPr sz="2000"/>
          </a:p>
        </p:txBody>
      </p:sp>
      <p:sp>
        <p:nvSpPr>
          <p:cNvPr id="292" name="Google Shape;292;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2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9" name="Google Shape;309;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t>ANTE LAS NECESIDADES AGRADABLES Y DESAGRADABLES PODEMOS SER PROACTIVOS O REACTIVOS, es decir podemos elegir gestionar nuestras emociones de manera proactiva o reactiva.</a:t>
            </a:r>
            <a:endParaRPr sz="2000"/>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Por ejemplo: Ante una emoción agradable la persona proactiva utiliza el CARPE DIEM “ todo esta bien, entonces aprovecharé para mejorar”</a:t>
            </a:r>
            <a:endParaRPr sz="2000"/>
          </a:p>
          <a:p>
            <a:pPr indent="0" lvl="0" marL="0" rtl="0" algn="l">
              <a:lnSpc>
                <a:spcPct val="100000"/>
              </a:lnSpc>
              <a:spcBef>
                <a:spcPts val="0"/>
              </a:spcBef>
              <a:spcAft>
                <a:spcPts val="0"/>
              </a:spcAft>
              <a:buSzPts val="1400"/>
              <a:buNone/>
            </a:pPr>
            <a:r>
              <a:rPr lang="es-PE" sz="2000"/>
              <a:t>                      Ante la misma emoción agradable la persona reactiva elige quedarse en su zona de comodidad o confort, es decir se estanca, se relaja</a:t>
            </a:r>
            <a:endParaRPr sz="2000"/>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                      Ante una emoción desagradable la persona proactiva, se autocontrola y se automotiva, busca soluciones</a:t>
            </a:r>
            <a:endParaRPr sz="2000"/>
          </a:p>
          <a:p>
            <a:pPr indent="0" lvl="0" marL="0" rtl="0" algn="l">
              <a:lnSpc>
                <a:spcPct val="100000"/>
              </a:lnSpc>
              <a:spcBef>
                <a:spcPts val="0"/>
              </a:spcBef>
              <a:spcAft>
                <a:spcPts val="0"/>
              </a:spcAft>
              <a:buSzPts val="1400"/>
              <a:buNone/>
            </a:pPr>
            <a:r>
              <a:rPr lang="es-PE" sz="2000"/>
              <a:t>                      Ante la misma emoción desagradable la persona reactiva se retrae, se frustra, huye de los problemas y de sus emociones</a:t>
            </a:r>
            <a:endParaRPr sz="2000"/>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Ahora pide a tus alumnos que de forma individual lea cada una de las situaciones que colocó y se  pregunte a sí mismo si actuó de forma proactiva o reactiva;  cómo gestionó sus emociones? Plantea ejemplos.</a:t>
            </a:r>
            <a:endParaRPr sz="2000"/>
          </a:p>
          <a:p>
            <a:pPr indent="0" lvl="0" marL="0" rtl="0" algn="l">
              <a:lnSpc>
                <a:spcPct val="100000"/>
              </a:lnSpc>
              <a:spcBef>
                <a:spcPts val="0"/>
              </a:spcBef>
              <a:spcAft>
                <a:spcPts val="0"/>
              </a:spcAft>
              <a:buSzPts val="1400"/>
              <a:buNone/>
            </a:pPr>
            <a:r>
              <a:t/>
            </a:r>
            <a:endParaRPr sz="2000"/>
          </a:p>
        </p:txBody>
      </p:sp>
      <p:sp>
        <p:nvSpPr>
          <p:cNvPr id="310" name="Google Shape;310;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2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20" name="Google Shape;320;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t>Continuando con el tema, a lo que se nos invita como futuros profesionales es al desarrollo y fortalecimiento de nuestra inteligencia emocional, para que de esta manera podamos mejorar en cuanto a nuestro manejo emocional y llevar un mejor estilo de vida.</a:t>
            </a:r>
            <a:endParaRPr sz="2000"/>
          </a:p>
          <a:p>
            <a:pPr indent="0" lvl="0" marL="0" rtl="0" algn="l">
              <a:lnSpc>
                <a:spcPct val="100000"/>
              </a:lnSpc>
              <a:spcBef>
                <a:spcPts val="0"/>
              </a:spcBef>
              <a:spcAft>
                <a:spcPts val="0"/>
              </a:spcAft>
              <a:buSzPts val="1400"/>
              <a:buNone/>
            </a:pPr>
            <a:r>
              <a:rPr lang="es-PE" sz="2000"/>
              <a:t>La inteligencia emocional la podemos definir a control de impulsos como:</a:t>
            </a:r>
            <a:endParaRPr sz="2000"/>
          </a:p>
          <a:p>
            <a:pPr indent="0" lvl="0" marL="0" rtl="0" algn="l">
              <a:lnSpc>
                <a:spcPct val="100000"/>
              </a:lnSpc>
              <a:spcBef>
                <a:spcPts val="0"/>
              </a:spcBef>
              <a:spcAft>
                <a:spcPts val="0"/>
              </a:spcAft>
              <a:buSzPts val="1400"/>
              <a:buNone/>
            </a:pPr>
            <a:r>
              <a:rPr lang="es-PE" sz="2000"/>
              <a:t>La habilidad para resistir o retardar impulsos</a:t>
            </a:r>
            <a:endParaRPr sz="2000"/>
          </a:p>
          <a:p>
            <a:pPr indent="0" lvl="0" marL="0" rtl="0" algn="l">
              <a:lnSpc>
                <a:spcPct val="100000"/>
              </a:lnSpc>
              <a:spcBef>
                <a:spcPts val="0"/>
              </a:spcBef>
              <a:spcAft>
                <a:spcPts val="0"/>
              </a:spcAft>
              <a:buSzPts val="1400"/>
              <a:buNone/>
            </a:pPr>
            <a:r>
              <a:rPr lang="es-PE" sz="2000"/>
              <a:t>Capacidad para aceptar o reconocer nuestros impulsos</a:t>
            </a:r>
            <a:endParaRPr sz="2000"/>
          </a:p>
          <a:p>
            <a:pPr indent="0" lvl="0" marL="0" rtl="0" algn="l">
              <a:lnSpc>
                <a:spcPct val="100000"/>
              </a:lnSpc>
              <a:spcBef>
                <a:spcPts val="0"/>
              </a:spcBef>
              <a:spcAft>
                <a:spcPts val="0"/>
              </a:spcAft>
              <a:buSzPts val="1400"/>
              <a:buNone/>
            </a:pPr>
            <a:r>
              <a:rPr lang="es-PE" sz="2000"/>
              <a:t>Controlar la agresión y las conductas irresponsables</a:t>
            </a:r>
            <a:endParaRPr sz="2000"/>
          </a:p>
          <a:p>
            <a:pPr indent="0" lvl="0" marL="0" rtl="0" algn="l">
              <a:lnSpc>
                <a:spcPct val="100000"/>
              </a:lnSpc>
              <a:spcBef>
                <a:spcPts val="0"/>
              </a:spcBef>
              <a:spcAft>
                <a:spcPts val="0"/>
              </a:spcAft>
              <a:buSzPts val="1400"/>
              <a:buNone/>
            </a:pPr>
            <a:r>
              <a:rPr lang="es-PE" sz="2000"/>
              <a:t>Forma parte de nuestro nivel de Inteligencia emocional: según Goleman: es el conjunto de habilidades que nos permiten tomar riendas de nuestros impulsos emocionales y comprender los sentimientos de nuestros semejantes para manejar amablemente nuestras relaciones</a:t>
            </a:r>
            <a:endParaRPr sz="2000"/>
          </a:p>
          <a:p>
            <a:pPr indent="0" lvl="0" marL="0" rtl="0" algn="l">
              <a:lnSpc>
                <a:spcPct val="100000"/>
              </a:lnSpc>
              <a:spcBef>
                <a:spcPts val="0"/>
              </a:spcBef>
              <a:spcAft>
                <a:spcPts val="0"/>
              </a:spcAft>
              <a:buSzPts val="1400"/>
              <a:buNone/>
            </a:pPr>
            <a:r>
              <a:rPr lang="es-PE" sz="2000"/>
              <a:t>La habilidad de hacer una pausa y no actuar por el primer impulso se ha vuelto un aprendizaje crucial en la vida diaria. Un estado de ánimo calmado, seguro y confiado se alcanza cuando se obtiene el adecuado control emocional. </a:t>
            </a:r>
            <a:endParaRPr sz="2000"/>
          </a:p>
          <a:p>
            <a:pPr indent="0" lvl="0" marL="0" rtl="0" algn="l">
              <a:lnSpc>
                <a:spcPct val="100000"/>
              </a:lnSpc>
              <a:spcBef>
                <a:spcPts val="0"/>
              </a:spcBef>
              <a:spcAft>
                <a:spcPts val="0"/>
              </a:spcAft>
              <a:buSzPts val="1400"/>
              <a:buNone/>
            </a:pPr>
            <a:r>
              <a:rPr lang="es-PE" sz="2000"/>
              <a:t>Es importante señalar que el principal enemigo del autocontrol son las </a:t>
            </a:r>
            <a:r>
              <a:rPr b="1" lang="es-PE" sz="2000"/>
              <a:t>ideas irracionales (</a:t>
            </a:r>
            <a:r>
              <a:rPr lang="es-PE" sz="2000"/>
              <a:t>ideas y creencias que pueden ser poco lógicas y tienden a provocar sentimientos negativos</a:t>
            </a:r>
            <a:r>
              <a:rPr b="1" lang="es-PE" sz="2000"/>
              <a:t>)</a:t>
            </a:r>
            <a:r>
              <a:rPr lang="es-PE" sz="2000"/>
              <a:t>, que ocasionan una falta de autovaloración, inseguridad, dependencia psicológica y la necesidad de aprobación,</a:t>
            </a:r>
            <a:endParaRPr sz="2000"/>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t/>
            </a:r>
            <a:endParaRPr sz="2000"/>
          </a:p>
        </p:txBody>
      </p:sp>
      <p:sp>
        <p:nvSpPr>
          <p:cNvPr id="321" name="Google Shape;321;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2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35" name="Google Shape;335;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t>Las personas que tienen capacidad de autocontrol saben qué emociones experimentan y porque, son capaces de percibir los vínculos entre sus sentimientos, lo que piensan, lo que hacen y lo que dicen. Además reconocen que efectos tienen esas  sensaciones sobre su desempeño. Tienen claras sus metas, y se dejan guiar por ello antes que por sus impulsos.</a:t>
            </a:r>
            <a:endParaRPr sz="2000"/>
          </a:p>
          <a:p>
            <a:pPr indent="0" lvl="0" marL="0" rtl="0" algn="l">
              <a:lnSpc>
                <a:spcPct val="100000"/>
              </a:lnSpc>
              <a:spcBef>
                <a:spcPts val="0"/>
              </a:spcBef>
              <a:spcAft>
                <a:spcPts val="0"/>
              </a:spcAft>
              <a:buSzPts val="1400"/>
              <a:buNone/>
            </a:pPr>
            <a:r>
              <a:t/>
            </a:r>
            <a:endParaRPr sz="2000"/>
          </a:p>
        </p:txBody>
      </p:sp>
      <p:sp>
        <p:nvSpPr>
          <p:cNvPr id="336" name="Google Shape;336;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3" name="Google Shape;343;p3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4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2" name="Google Shape;352;p4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s-PE" sz="2000">
                <a:solidFill>
                  <a:schemeClr val="dk1"/>
                </a:solidFill>
                <a:latin typeface="Calibri"/>
                <a:ea typeface="Calibri"/>
                <a:cs typeface="Calibri"/>
                <a:sym typeface="Calibri"/>
              </a:rPr>
              <a:t>“Si te enfadas, piensa en las consecuencias”.</a:t>
            </a:r>
            <a:endParaRPr sz="2000"/>
          </a:p>
        </p:txBody>
      </p:sp>
      <p:sp>
        <p:nvSpPr>
          <p:cNvPr id="353" name="Google Shape;353;p4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4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5" name="Google Shape;365;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s-PE" sz="2000">
                <a:solidFill>
                  <a:schemeClr val="dk1"/>
                </a:solidFill>
                <a:latin typeface="Calibri"/>
                <a:ea typeface="Calibri"/>
                <a:cs typeface="Calibri"/>
                <a:sym typeface="Calibri"/>
              </a:rPr>
              <a:t>“Si te enfadas, piensa en las consecuencias”.</a:t>
            </a:r>
            <a:endParaRPr sz="2000"/>
          </a:p>
          <a:p>
            <a:pPr indent="0" lvl="0" marL="0" rtl="0" algn="l">
              <a:lnSpc>
                <a:spcPct val="100000"/>
              </a:lnSpc>
              <a:spcBef>
                <a:spcPts val="0"/>
              </a:spcBef>
              <a:spcAft>
                <a:spcPts val="0"/>
              </a:spcAft>
              <a:buSzPts val="1400"/>
              <a:buNone/>
            </a:pPr>
            <a:r>
              <a:t/>
            </a:r>
            <a:endParaRPr sz="2000"/>
          </a:p>
          <a:p>
            <a:pPr indent="-228600" lvl="0" marL="457200" marR="0" rtl="0" algn="l">
              <a:lnSpc>
                <a:spcPct val="100000"/>
              </a:lnSpc>
              <a:spcBef>
                <a:spcPts val="0"/>
              </a:spcBef>
              <a:spcAft>
                <a:spcPts val="0"/>
              </a:spcAft>
              <a:buSzPts val="1400"/>
              <a:buNone/>
            </a:pPr>
            <a:r>
              <a:t/>
            </a:r>
            <a:endParaRPr/>
          </a:p>
        </p:txBody>
      </p:sp>
      <p:sp>
        <p:nvSpPr>
          <p:cNvPr id="366" name="Google Shape;366;p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3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 name="Google Shape;55;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56" name="Google Shape;56;p3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7" name="Google Shape;377;p4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 name="Google Shape;6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400"/>
              <a:buNone/>
            </a:pPr>
            <a:r>
              <a:rPr lang="es-PE" sz="1110">
                <a:solidFill>
                  <a:schemeClr val="dk1"/>
                </a:solidFill>
                <a:latin typeface="Calibri"/>
                <a:ea typeface="Calibri"/>
                <a:cs typeface="Calibri"/>
                <a:sym typeface="Calibri"/>
              </a:rPr>
              <a:t>“</a:t>
            </a:r>
            <a:r>
              <a:rPr lang="es-PE" sz="1850">
                <a:solidFill>
                  <a:schemeClr val="dk1"/>
                </a:solidFill>
                <a:latin typeface="Calibri"/>
                <a:ea typeface="Calibri"/>
                <a:cs typeface="Calibri"/>
                <a:sym typeface="Calibri"/>
              </a:rPr>
              <a:t>Impulsividad” proviene de la palabra del latín “</a:t>
            </a:r>
            <a:r>
              <a:rPr i="1" lang="es-PE" sz="1850">
                <a:solidFill>
                  <a:schemeClr val="dk1"/>
                </a:solidFill>
                <a:latin typeface="Calibri"/>
                <a:ea typeface="Calibri"/>
                <a:cs typeface="Calibri"/>
                <a:sym typeface="Calibri"/>
              </a:rPr>
              <a:t>Impulsus”</a:t>
            </a:r>
            <a:r>
              <a:rPr b="1" lang="es-PE" sz="1850">
                <a:solidFill>
                  <a:schemeClr val="dk1"/>
                </a:solidFill>
                <a:latin typeface="Calibri"/>
                <a:ea typeface="Calibri"/>
                <a:cs typeface="Calibri"/>
                <a:sym typeface="Calibri"/>
              </a:rPr>
              <a:t> </a:t>
            </a:r>
            <a:r>
              <a:rPr lang="es-PE" sz="1850">
                <a:solidFill>
                  <a:schemeClr val="dk1"/>
                </a:solidFill>
                <a:latin typeface="Calibri"/>
                <a:ea typeface="Calibri"/>
                <a:cs typeface="Calibri"/>
                <a:sym typeface="Calibri"/>
              </a:rPr>
              <a:t>que significa “golpear o empujar”, es decir, anteriormente se consideraba la impulsividad como algo netamente conductual y cuyo concepto más se acercaba al de agresividad.</a:t>
            </a:r>
            <a:endParaRPr sz="1850"/>
          </a:p>
          <a:p>
            <a:pPr indent="0" lvl="0" marL="0" rtl="0" algn="l">
              <a:lnSpc>
                <a:spcPct val="90000"/>
              </a:lnSpc>
              <a:spcBef>
                <a:spcPts val="0"/>
              </a:spcBef>
              <a:spcAft>
                <a:spcPts val="0"/>
              </a:spcAft>
              <a:buSzPts val="1400"/>
              <a:buNone/>
            </a:pPr>
            <a:r>
              <a:rPr lang="es-PE" sz="1850">
                <a:solidFill>
                  <a:schemeClr val="dk1"/>
                </a:solidFill>
                <a:latin typeface="Calibri"/>
                <a:ea typeface="Calibri"/>
                <a:cs typeface="Calibri"/>
                <a:sym typeface="Calibri"/>
              </a:rPr>
              <a:t>Actualmente, la definición más utilizada es la “predisposición a actuar sin considerar las consecuencias negativas de estas acciones”, es decir, cuando la persona actúa sin pensar, pudiendo realizar acciones de las cuales posteriormente se arrepienta, ya sea porque se da cuenta que estuvo equivocado o porque el entorno se encarga de “castigarlo” o “no reforzarlo”.</a:t>
            </a:r>
            <a:endParaRPr sz="1850"/>
          </a:p>
          <a:p>
            <a:pPr indent="0" lvl="0" marL="0" rtl="0" algn="l">
              <a:lnSpc>
                <a:spcPct val="90000"/>
              </a:lnSpc>
              <a:spcBef>
                <a:spcPts val="0"/>
              </a:spcBef>
              <a:spcAft>
                <a:spcPts val="0"/>
              </a:spcAft>
              <a:buSzPts val="1400"/>
              <a:buNone/>
            </a:pPr>
            <a:r>
              <a:t/>
            </a:r>
            <a:endParaRPr sz="1850"/>
          </a:p>
        </p:txBody>
      </p:sp>
      <p:sp>
        <p:nvSpPr>
          <p:cNvPr id="70" name="Google Shape;7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9" name="Google Shape;79;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Vamos a ver algunos ejemplos para poder comprender mejor este concepto:</a:t>
            </a:r>
            <a:endParaRPr sz="1400"/>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 </a:t>
            </a:r>
            <a:r>
              <a:rPr b="1" i="1" lang="es-PE" sz="1400">
                <a:solidFill>
                  <a:schemeClr val="dk1"/>
                </a:solidFill>
                <a:latin typeface="Calibri"/>
                <a:ea typeface="Calibri"/>
                <a:cs typeface="Calibri"/>
                <a:sym typeface="Calibri"/>
              </a:rPr>
              <a:t>Decirle un insulto a alguien significativo:</a:t>
            </a:r>
            <a:r>
              <a:rPr lang="es-PE" sz="1400">
                <a:solidFill>
                  <a:schemeClr val="dk1"/>
                </a:solidFill>
                <a:latin typeface="Calibri"/>
                <a:ea typeface="Calibri"/>
                <a:cs typeface="Calibri"/>
                <a:sym typeface="Calibri"/>
              </a:rPr>
              <a:t> por ejemplo, este sería un ejemplo de impulsividad ya que normalmente una persona no busca dañar a alguien que le importa, por el contrario, lo que busca es ser amable y comprensivo. Al soltar un improperio contra alguien normalmente se hace sin pensar y luego recién se reflexiona, no se piensa en las consecuencias, simplemente se dice algo guiado por sus emociones.</a:t>
            </a:r>
            <a:endParaRPr sz="1400"/>
          </a:p>
          <a:p>
            <a:pPr indent="0" lvl="0" marL="0" rtl="0" algn="l">
              <a:lnSpc>
                <a:spcPct val="80000"/>
              </a:lnSpc>
              <a:spcBef>
                <a:spcPts val="0"/>
              </a:spcBef>
              <a:spcAft>
                <a:spcPts val="0"/>
              </a:spcAft>
              <a:buSzPts val="1400"/>
              <a:buNone/>
            </a:pPr>
            <a:r>
              <a:rPr b="1" i="1" lang="es-PE" sz="1400">
                <a:solidFill>
                  <a:schemeClr val="dk1"/>
                </a:solidFill>
                <a:latin typeface="Calibri"/>
                <a:ea typeface="Calibri"/>
                <a:cs typeface="Calibri"/>
                <a:sym typeface="Calibri"/>
              </a:rPr>
              <a:t>Golpear la pared al estar peleando con alguien:</a:t>
            </a:r>
            <a:r>
              <a:rPr lang="es-PE" sz="1400">
                <a:solidFill>
                  <a:schemeClr val="dk1"/>
                </a:solidFill>
                <a:latin typeface="Calibri"/>
                <a:ea typeface="Calibri"/>
                <a:cs typeface="Calibri"/>
                <a:sym typeface="Calibri"/>
              </a:rPr>
              <a:t> es otro ejemplo más, ya que en una discusión, una persona se puede dejar llevar por las emociones que experimenta y actuar sin pensar en las consecuencias, como por ejemplo que la otra persona se vaya y dejar la discusión en nada, que la otra persona también se vuelva impulsiva o que se asuste y ya no quiera volver a verlo.</a:t>
            </a:r>
            <a:endParaRPr sz="1400"/>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 </a:t>
            </a:r>
            <a:endParaRPr sz="1400"/>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Ahora, ustedes brinden algunos ejemplos de conducta impulsiva.</a:t>
            </a:r>
            <a:endParaRPr sz="1400"/>
          </a:p>
          <a:p>
            <a:pPr indent="0" lvl="0" marL="0" rtl="0" algn="l">
              <a:lnSpc>
                <a:spcPct val="80000"/>
              </a:lnSpc>
              <a:spcBef>
                <a:spcPts val="0"/>
              </a:spcBef>
              <a:spcAft>
                <a:spcPts val="0"/>
              </a:spcAft>
              <a:buSzPts val="1400"/>
              <a:buNone/>
            </a:pPr>
            <a:r>
              <a:t/>
            </a:r>
            <a:endParaRPr sz="1400"/>
          </a:p>
        </p:txBody>
      </p:sp>
      <p:sp>
        <p:nvSpPr>
          <p:cNvPr id="80" name="Google Shape;80;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Michalczuk, Bowden-Jones, Verdejo García, y Clark en el 2011 en su investigación sobre los cuatro componentes básicos de la impulsividad mencionan los siguientes síntomas:</a:t>
            </a:r>
            <a:endParaRPr sz="2000"/>
          </a:p>
          <a:p>
            <a:pPr indent="0" lvl="0" marL="0" rtl="0" algn="l">
              <a:lnSpc>
                <a:spcPct val="100000"/>
              </a:lnSpc>
              <a:spcBef>
                <a:spcPts val="0"/>
              </a:spcBef>
              <a:spcAft>
                <a:spcPts val="0"/>
              </a:spcAft>
              <a:buSzPts val="1400"/>
              <a:buNone/>
            </a:pPr>
            <a:r>
              <a:rPr lang="es-PE" sz="1400">
                <a:solidFill>
                  <a:schemeClr val="dk1"/>
                </a:solidFill>
                <a:latin typeface="Calibri"/>
                <a:ea typeface="Calibri"/>
                <a:cs typeface="Calibri"/>
                <a:sym typeface="Calibri"/>
              </a:rPr>
              <a:t> </a:t>
            </a:r>
            <a:endParaRPr/>
          </a:p>
          <a:p>
            <a:pPr indent="0" lvl="0" marL="0" rtl="0" algn="l">
              <a:lnSpc>
                <a:spcPct val="100000"/>
              </a:lnSpc>
              <a:spcBef>
                <a:spcPts val="0"/>
              </a:spcBef>
              <a:spcAft>
                <a:spcPts val="0"/>
              </a:spcAft>
              <a:buSzPts val="1400"/>
              <a:buNone/>
            </a:pPr>
            <a:r>
              <a:t/>
            </a:r>
            <a:endParaRPr/>
          </a:p>
        </p:txBody>
      </p:sp>
      <p:sp>
        <p:nvSpPr>
          <p:cNvPr id="95" name="Google Shape;95;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7" name="Google Shape;11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Es preciso aclarar que la impulsividad puede                                                                                                                                                                                                                                                                                                                                                                                                                                                                                                                                                                                                                                                                                                                                                                                                                                                                                                                                                                                                                                                                                                      Manifestarse de diferentes maneras, diferentes niveles y tener diferentes consecuencias. Por ejemplo puede verse reflejado en no resistir las ganas y comerse un pastel cuando estamos a dieta o estar en el chat mientras estamos en clase, hasta robar algo, dañar a alguien o causarse autolesiones (generar trastornos)</a:t>
            </a:r>
            <a:endParaRPr sz="2000"/>
          </a:p>
        </p:txBody>
      </p:sp>
      <p:sp>
        <p:nvSpPr>
          <p:cNvPr id="118" name="Google Shape;118;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 name="Google Shape;131;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rmAutofit/>
          </a:bodyPr>
          <a:lstStyle/>
          <a:p>
            <a:pPr indent="0" lvl="0" marL="0" rtl="0" algn="l">
              <a:lnSpc>
                <a:spcPct val="60000"/>
              </a:lnSpc>
              <a:spcBef>
                <a:spcPts val="0"/>
              </a:spcBef>
              <a:spcAft>
                <a:spcPts val="0"/>
              </a:spcAft>
              <a:buSzPts val="1400"/>
              <a:buNone/>
            </a:pPr>
            <a:r>
              <a:rPr lang="es-PE" sz="1100">
                <a:solidFill>
                  <a:schemeClr val="dk1"/>
                </a:solidFill>
                <a:latin typeface="Calibri"/>
                <a:ea typeface="Calibri"/>
                <a:cs typeface="Calibri"/>
                <a:sym typeface="Calibri"/>
              </a:rPr>
              <a:t>Ahora preguntémonos: , ¿sobre qué aspectos de nuestra vida o nosotros mismos puede influir la impulsividad?</a:t>
            </a:r>
            <a:endParaRPr sz="1100"/>
          </a:p>
          <a:p>
            <a:pPr indent="0" lvl="0" marL="0" rtl="0" algn="l">
              <a:lnSpc>
                <a:spcPct val="60000"/>
              </a:lnSpc>
              <a:spcBef>
                <a:spcPts val="0"/>
              </a:spcBef>
              <a:spcAft>
                <a:spcPts val="0"/>
              </a:spcAft>
              <a:buSzPts val="1400"/>
              <a:buNone/>
            </a:pPr>
            <a:r>
              <a:rPr lang="es-PE" sz="1100">
                <a:solidFill>
                  <a:schemeClr val="dk1"/>
                </a:solidFill>
                <a:latin typeface="Calibri"/>
                <a:ea typeface="Calibri"/>
                <a:cs typeface="Calibri"/>
                <a:sym typeface="Calibri"/>
              </a:rPr>
              <a:t>Brindar unos minutos para que puedan dar sus opiniones.</a:t>
            </a:r>
            <a:endParaRPr sz="1100"/>
          </a:p>
          <a:p>
            <a:pPr indent="0" lvl="0" marL="0" rtl="0" algn="l">
              <a:lnSpc>
                <a:spcPct val="60000"/>
              </a:lnSpc>
              <a:spcBef>
                <a:spcPts val="0"/>
              </a:spcBef>
              <a:spcAft>
                <a:spcPts val="0"/>
              </a:spcAft>
              <a:buSzPts val="1400"/>
              <a:buNone/>
            </a:pPr>
            <a:r>
              <a:rPr lang="es-PE" sz="1100">
                <a:solidFill>
                  <a:schemeClr val="dk1"/>
                </a:solidFill>
                <a:latin typeface="Calibri"/>
                <a:ea typeface="Calibri"/>
                <a:cs typeface="Calibri"/>
                <a:sym typeface="Calibri"/>
              </a:rPr>
              <a:t> </a:t>
            </a:r>
            <a:endParaRPr sz="1100"/>
          </a:p>
          <a:p>
            <a:pPr indent="0" lvl="0" marL="0" rtl="0" algn="l">
              <a:lnSpc>
                <a:spcPct val="60000"/>
              </a:lnSpc>
              <a:spcBef>
                <a:spcPts val="0"/>
              </a:spcBef>
              <a:spcAft>
                <a:spcPts val="0"/>
              </a:spcAft>
              <a:buSzPts val="1400"/>
              <a:buNone/>
            </a:pPr>
            <a:r>
              <a:rPr lang="es-PE" sz="1100">
                <a:solidFill>
                  <a:schemeClr val="dk1"/>
                </a:solidFill>
                <a:latin typeface="Calibri"/>
                <a:ea typeface="Calibri"/>
                <a:cs typeface="Calibri"/>
                <a:sym typeface="Calibri"/>
              </a:rPr>
              <a:t>Principalmente, la impulsividad afecta las siguientes áreas de cada uno de nosotros:</a:t>
            </a:r>
            <a:endParaRPr sz="1100"/>
          </a:p>
          <a:p>
            <a:pPr indent="0" lvl="0" marL="0" rtl="0" algn="l">
              <a:lnSpc>
                <a:spcPct val="60000"/>
              </a:lnSpc>
              <a:spcBef>
                <a:spcPts val="0"/>
              </a:spcBef>
              <a:spcAft>
                <a:spcPts val="0"/>
              </a:spcAft>
              <a:buSzPts val="1400"/>
              <a:buNone/>
            </a:pPr>
            <a:r>
              <a:rPr b="1" lang="es-PE" sz="1100">
                <a:solidFill>
                  <a:schemeClr val="dk1"/>
                </a:solidFill>
                <a:latin typeface="Calibri"/>
                <a:ea typeface="Calibri"/>
                <a:cs typeface="Calibri"/>
                <a:sym typeface="Calibri"/>
              </a:rPr>
              <a:t>Planeación:</a:t>
            </a:r>
            <a:r>
              <a:rPr lang="es-PE" sz="1100">
                <a:solidFill>
                  <a:schemeClr val="dk1"/>
                </a:solidFill>
                <a:latin typeface="Calibri"/>
                <a:ea typeface="Calibri"/>
                <a:cs typeface="Calibri"/>
                <a:sym typeface="Calibri"/>
              </a:rPr>
              <a:t> la capacidad de planeación implica el poder anticiparse a las cosas y poder organizarse con anticipación para llevar a cabo una tarea o alcanzar un objetivo. Díganme, ¿por qué la impulsividad podría afectar esta capacidad? Se brinda un momento para que den sus opiniones. Luego se explica, que la persona que tiende a ser impulsiva, no logra planificar adecuadamente ya que se deja llevar por sus emociones y sensaciones, actuando precipitadamente y no teniendo en cuenta las consecuencias.</a:t>
            </a:r>
            <a:endParaRPr sz="1100"/>
          </a:p>
          <a:p>
            <a:pPr indent="0" lvl="0" marL="0" rtl="0" algn="l">
              <a:lnSpc>
                <a:spcPct val="60000"/>
              </a:lnSpc>
              <a:spcBef>
                <a:spcPts val="0"/>
              </a:spcBef>
              <a:spcAft>
                <a:spcPts val="0"/>
              </a:spcAft>
              <a:buSzPts val="1400"/>
              <a:buNone/>
            </a:pPr>
            <a:r>
              <a:rPr b="1" lang="es-PE" sz="1100">
                <a:solidFill>
                  <a:schemeClr val="dk1"/>
                </a:solidFill>
                <a:latin typeface="Calibri"/>
                <a:ea typeface="Calibri"/>
                <a:cs typeface="Calibri"/>
                <a:sym typeface="Calibri"/>
              </a:rPr>
              <a:t>Toma de decisiones:</a:t>
            </a:r>
            <a:r>
              <a:rPr lang="es-PE" sz="1100">
                <a:solidFill>
                  <a:schemeClr val="dk1"/>
                </a:solidFill>
                <a:latin typeface="Calibri"/>
                <a:ea typeface="Calibri"/>
                <a:cs typeface="Calibri"/>
                <a:sym typeface="Calibri"/>
              </a:rPr>
              <a:t> esta capacidad implica el ser capaces de decidir qué hacer ante determinadas circunstancias y la medida en que estas decisiones son acertadas. La impulsividad afecta esta capacidad ya que al no reflexionar sobre las consecuencias de nuestras acciones, tendemos a tomar decisiones apresuradas y equivocadas. Por ejemplo, cuando te estas peleando con tu pareja y terminas con esta persona solo por la sensación y emoción que estás experimentando en ese momento, para luego, cuando ya te sientes más calmado, te arrepientas de la misma.</a:t>
            </a:r>
            <a:endParaRPr sz="1100"/>
          </a:p>
          <a:p>
            <a:pPr indent="0" lvl="0" marL="0" rtl="0" algn="l">
              <a:lnSpc>
                <a:spcPct val="60000"/>
              </a:lnSpc>
              <a:spcBef>
                <a:spcPts val="0"/>
              </a:spcBef>
              <a:spcAft>
                <a:spcPts val="0"/>
              </a:spcAft>
              <a:buSzPts val="1400"/>
              <a:buNone/>
            </a:pPr>
            <a:r>
              <a:rPr b="1" lang="es-PE" sz="1100">
                <a:solidFill>
                  <a:schemeClr val="dk1"/>
                </a:solidFill>
                <a:latin typeface="Calibri"/>
                <a:ea typeface="Calibri"/>
                <a:cs typeface="Calibri"/>
                <a:sym typeface="Calibri"/>
              </a:rPr>
              <a:t>Autorregulación emocional:</a:t>
            </a:r>
            <a:r>
              <a:rPr lang="es-PE" sz="1100">
                <a:solidFill>
                  <a:schemeClr val="dk1"/>
                </a:solidFill>
                <a:latin typeface="Calibri"/>
                <a:ea typeface="Calibri"/>
                <a:cs typeface="Calibri"/>
                <a:sym typeface="Calibri"/>
              </a:rPr>
              <a:t> este concepto nos indica la capacidad que tiene una persona para poder regular sus emociones, es decir, si siente cólera por ejemplo, poder manejarla, reduciendo esa sensación para no llegar a “explotar”, una persona impulsiva por el contrario, se deja llevar por estas emociones, llegando a experimentar un malestar más severo y por ende, expresar una conducta acorde a ello.</a:t>
            </a:r>
            <a:endParaRPr sz="1100"/>
          </a:p>
          <a:p>
            <a:pPr indent="0" lvl="0" marL="0" rtl="0" algn="l">
              <a:lnSpc>
                <a:spcPct val="60000"/>
              </a:lnSpc>
              <a:spcBef>
                <a:spcPts val="0"/>
              </a:spcBef>
              <a:spcAft>
                <a:spcPts val="0"/>
              </a:spcAft>
              <a:buSzPts val="1400"/>
              <a:buNone/>
            </a:pPr>
            <a:r>
              <a:rPr b="1" lang="es-PE" sz="1100">
                <a:solidFill>
                  <a:schemeClr val="dk1"/>
                </a:solidFill>
                <a:latin typeface="Calibri"/>
                <a:ea typeface="Calibri"/>
                <a:cs typeface="Calibri"/>
                <a:sym typeface="Calibri"/>
              </a:rPr>
              <a:t>Motivación:</a:t>
            </a:r>
            <a:r>
              <a:rPr lang="es-PE" sz="1100">
                <a:solidFill>
                  <a:schemeClr val="dk1"/>
                </a:solidFill>
                <a:latin typeface="Calibri"/>
                <a:ea typeface="Calibri"/>
                <a:cs typeface="Calibri"/>
                <a:sym typeface="Calibri"/>
              </a:rPr>
              <a:t> esto implica la capacidad del ser humano para orientarse al cumplimiento de un objetivo, sintiendo la necesidad de llevarlo a cabo y por ende poder sobreponerse a las adversidades. ¿Cómo la motivación puede influir en esta capacidad? Pues cuando uno es impulsivo, suele desear lograr algo inmediatamente o en el menor tiempo posible, lo cual no siempre va a suceder, y como su motivación es frágil, va a dejar de intentarlo tras un fracaso.</a:t>
            </a:r>
            <a:endParaRPr sz="1100"/>
          </a:p>
          <a:p>
            <a:pPr indent="0" lvl="0" marL="0" rtl="0" algn="l">
              <a:lnSpc>
                <a:spcPct val="60000"/>
              </a:lnSpc>
              <a:spcBef>
                <a:spcPts val="0"/>
              </a:spcBef>
              <a:spcAft>
                <a:spcPts val="0"/>
              </a:spcAft>
              <a:buSzPts val="1400"/>
              <a:buNone/>
            </a:pPr>
            <a:r>
              <a:rPr b="1" lang="es-PE" sz="1100">
                <a:solidFill>
                  <a:schemeClr val="dk1"/>
                </a:solidFill>
                <a:latin typeface="Calibri"/>
                <a:ea typeface="Calibri"/>
                <a:cs typeface="Calibri"/>
                <a:sym typeface="Calibri"/>
              </a:rPr>
              <a:t>Flexibilidad cognitiva:</a:t>
            </a:r>
            <a:r>
              <a:rPr lang="es-PE" sz="1100">
                <a:solidFill>
                  <a:schemeClr val="dk1"/>
                </a:solidFill>
                <a:latin typeface="Calibri"/>
                <a:ea typeface="Calibri"/>
                <a:cs typeface="Calibri"/>
                <a:sym typeface="Calibri"/>
              </a:rPr>
              <a:t> es el poder reordenar nuestras ideas y visión de las situaciones o problemas, ser capaces de cambiar de opinión y de tomar otra decisión al momento de que una falle, sin embargo, la impulsividad afecta esta capacidad ya que al volvernos irreflexivos, buscamos brindar la solución más conocida y nos aferramos a esta pues es la más fácil y rápida de aplicar.</a:t>
            </a:r>
            <a:endParaRPr sz="1100"/>
          </a:p>
          <a:p>
            <a:pPr indent="0" lvl="0" marL="0" rtl="0" algn="l">
              <a:lnSpc>
                <a:spcPct val="60000"/>
              </a:lnSpc>
              <a:spcBef>
                <a:spcPts val="0"/>
              </a:spcBef>
              <a:spcAft>
                <a:spcPts val="0"/>
              </a:spcAft>
              <a:buSzPts val="1400"/>
              <a:buNone/>
            </a:pPr>
            <a:r>
              <a:t/>
            </a:r>
            <a:endParaRPr sz="1100"/>
          </a:p>
        </p:txBody>
      </p:sp>
      <p:sp>
        <p:nvSpPr>
          <p:cNvPr id="132" name="Google Shape;132;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7" name="Google Shape;147;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3" name="Shape 13"/>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30" name="Shape 3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ítulo y objetos" showMasterSp="0">
  <p:cSld name="2_Título y objetos">
    <p:spTree>
      <p:nvGrpSpPr>
        <p:cNvPr id="14" name="Shape 14"/>
        <p:cNvGrpSpPr/>
        <p:nvPr/>
      </p:nvGrpSpPr>
      <p:grpSpPr>
        <a:xfrm>
          <a:off x="0" y="0"/>
          <a:ext cx="0" cy="0"/>
          <a:chOff x="0" y="0"/>
          <a:chExt cx="0" cy="0"/>
        </a:xfrm>
      </p:grpSpPr>
      <p:sp>
        <p:nvSpPr>
          <p:cNvPr id="15" name="Google Shape;15;p44"/>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Arial"/>
                <a:ea typeface="Arial"/>
                <a:cs typeface="Arial"/>
                <a:sym typeface="Arial"/>
              </a:rPr>
              <a:t>© ISIL. Todos los derechos reservados</a:t>
            </a:r>
            <a:endParaRPr b="0" i="0" sz="1400" u="none" cap="none" strike="noStrike">
              <a:solidFill>
                <a:srgbClr val="000000"/>
              </a:solidFill>
              <a:latin typeface="Arial"/>
              <a:ea typeface="Arial"/>
              <a:cs typeface="Arial"/>
              <a:sym typeface="Arial"/>
            </a:endParaRPr>
          </a:p>
        </p:txBody>
      </p:sp>
      <p:sp>
        <p:nvSpPr>
          <p:cNvPr id="16" name="Google Shape;16;p44"/>
          <p:cNvSpPr txBox="1"/>
          <p:nvPr/>
        </p:nvSpPr>
        <p:spPr>
          <a:xfrm>
            <a:off x="876300" y="5343295"/>
            <a:ext cx="1957587"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PE" sz="800" u="none" cap="none" strike="noStrike">
                <a:solidFill>
                  <a:srgbClr val="7F7F7F"/>
                </a:solidFill>
                <a:latin typeface="Calibri"/>
                <a:ea typeface="Calibri"/>
                <a:cs typeface="Calibri"/>
                <a:sym typeface="Calibri"/>
              </a:rPr>
              <a:t>DESARROLLO DE RESILIENCIA  •  SESIÓN 01</a:t>
            </a:r>
            <a:endParaRPr b="0" i="0" sz="800" u="none" cap="none" strike="noStrike">
              <a:solidFill>
                <a:srgbClr val="7F7F7F"/>
              </a:solidFill>
              <a:latin typeface="Calibri"/>
              <a:ea typeface="Calibri"/>
              <a:cs typeface="Calibri"/>
              <a:sym typeface="Calibri"/>
            </a:endParaRPr>
          </a:p>
        </p:txBody>
      </p:sp>
      <p:pic>
        <p:nvPicPr>
          <p:cNvPr id="17" name="Google Shape;17;p44"/>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18" name="Shape 1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p:cSld name="Título y objetos">
    <p:spTree>
      <p:nvGrpSpPr>
        <p:cNvPr id="19" name="Shape 1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ítulo y objetos" type="obj">
  <p:cSld name="OBJECT">
    <p:spTree>
      <p:nvGrpSpPr>
        <p:cNvPr id="20" name="Shape 20"/>
        <p:cNvGrpSpPr/>
        <p:nvPr/>
      </p:nvGrpSpPr>
      <p:grpSpPr>
        <a:xfrm>
          <a:off x="0" y="0"/>
          <a:ext cx="0" cy="0"/>
          <a:chOff x="0" y="0"/>
          <a:chExt cx="0" cy="0"/>
        </a:xfrm>
      </p:grpSpPr>
      <p:sp>
        <p:nvSpPr>
          <p:cNvPr id="21" name="Google Shape;21;p32"/>
          <p:cNvSpPr txBox="1"/>
          <p:nvPr>
            <p:ph type="title"/>
          </p:nvPr>
        </p:nvSpPr>
        <p:spPr>
          <a:xfrm>
            <a:off x="457200" y="228865"/>
            <a:ext cx="8229600" cy="952500"/>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2" name="Google Shape;22;p32"/>
          <p:cNvSpPr txBox="1"/>
          <p:nvPr>
            <p:ph idx="1" type="body"/>
          </p:nvPr>
        </p:nvSpPr>
        <p:spPr>
          <a:xfrm>
            <a:off x="457200" y="1333500"/>
            <a:ext cx="8229600" cy="3771636"/>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3" name="Google Shape;23;p32"/>
          <p:cNvSpPr txBox="1"/>
          <p:nvPr>
            <p:ph idx="10" type="dt"/>
          </p:nvPr>
        </p:nvSpPr>
        <p:spPr>
          <a:xfrm>
            <a:off x="457200" y="5296959"/>
            <a:ext cx="2133600" cy="304271"/>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4" name="Google Shape;24;p32"/>
          <p:cNvSpPr txBox="1"/>
          <p:nvPr>
            <p:ph idx="11" type="ftr"/>
          </p:nvPr>
        </p:nvSpPr>
        <p:spPr>
          <a:xfrm>
            <a:off x="3124200" y="5296959"/>
            <a:ext cx="2895600" cy="304271"/>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5" name="Google Shape;25;p32"/>
          <p:cNvSpPr txBox="1"/>
          <p:nvPr>
            <p:ph idx="12" type="sldNum"/>
          </p:nvPr>
        </p:nvSpPr>
        <p:spPr>
          <a:xfrm>
            <a:off x="6553200" y="5296959"/>
            <a:ext cx="2133600" cy="304271"/>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P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Slide">
  <p:cSld name="6_Title Slide">
    <p:spTree>
      <p:nvGrpSpPr>
        <p:cNvPr id="26" name="Shape 2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Title Slide">
  <p:cSld name="7_Title Slide">
    <p:spTree>
      <p:nvGrpSpPr>
        <p:cNvPr id="27" name="Shape 2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Title Slide">
  <p:cSld name="10_Title Slide">
    <p:spTree>
      <p:nvGrpSpPr>
        <p:cNvPr id="28" name="Shape 28"/>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9" name="Shape 2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2.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9"/>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Arial"/>
                <a:ea typeface="Arial"/>
                <a:cs typeface="Arial"/>
                <a:sym typeface="Arial"/>
              </a:rPr>
              <a:t>© ISIL. Todos los derechos reservados</a:t>
            </a:r>
            <a:endParaRPr b="0" i="0" sz="1400" u="none" cap="none" strike="noStrike">
              <a:solidFill>
                <a:srgbClr val="000000"/>
              </a:solidFill>
              <a:latin typeface="Arial"/>
              <a:ea typeface="Arial"/>
              <a:cs typeface="Arial"/>
              <a:sym typeface="Arial"/>
            </a:endParaRPr>
          </a:p>
        </p:txBody>
      </p:sp>
      <p:sp>
        <p:nvSpPr>
          <p:cNvPr id="11" name="Google Shape;11;p29"/>
          <p:cNvSpPr txBox="1"/>
          <p:nvPr/>
        </p:nvSpPr>
        <p:spPr>
          <a:xfrm>
            <a:off x="876300" y="5343295"/>
            <a:ext cx="1931939"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PE" sz="800" u="none" cap="none" strike="noStrike">
                <a:solidFill>
                  <a:srgbClr val="7F7F7F"/>
                </a:solidFill>
                <a:latin typeface="Calibri"/>
                <a:ea typeface="Calibri"/>
                <a:cs typeface="Calibri"/>
                <a:sym typeface="Calibri"/>
              </a:rPr>
              <a:t>DESARROLLO DE RESILENCIA  •  SESIÓN 05</a:t>
            </a:r>
            <a:endParaRPr b="0" i="0" sz="800" u="none" cap="none" strike="noStrike">
              <a:solidFill>
                <a:srgbClr val="7F7F7F"/>
              </a:solidFill>
              <a:latin typeface="Calibri"/>
              <a:ea typeface="Calibri"/>
              <a:cs typeface="Calibri"/>
              <a:sym typeface="Calibri"/>
            </a:endParaRPr>
          </a:p>
        </p:txBody>
      </p:sp>
      <p:pic>
        <p:nvPicPr>
          <p:cNvPr id="12" name="Google Shape;12;p29"/>
          <p:cNvPicPr preferRelativeResize="0"/>
          <p:nvPr/>
        </p:nvPicPr>
        <p:blipFill rotWithShape="1">
          <a:blip r:embed="rId1">
            <a:alphaModFix amt="20000"/>
          </a:blip>
          <a:srcRect b="0" l="0" r="0" t="0"/>
          <a:stretch/>
        </p:blipFill>
        <p:spPr>
          <a:xfrm>
            <a:off x="506316" y="5349405"/>
            <a:ext cx="369984" cy="2068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image" Target="../media/image23.png"/><Relationship Id="rId5" Type="http://schemas.openxmlformats.org/officeDocument/2006/relationships/image" Target="../media/image4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8.png"/><Relationship Id="rId5"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9.jpg"/><Relationship Id="rId4" Type="http://schemas.openxmlformats.org/officeDocument/2006/relationships/image" Target="../media/image3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9.jpg"/><Relationship Id="rId4" Type="http://schemas.openxmlformats.org/officeDocument/2006/relationships/image" Target="../media/image34.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27.png"/><Relationship Id="rId4" Type="http://schemas.openxmlformats.org/officeDocument/2006/relationships/image" Target="../media/image38.png"/><Relationship Id="rId5"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4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40.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6.pn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25.png"/><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25.png"/><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2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image" Target="../media/image3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3.jpg"/><Relationship Id="rId4" Type="http://schemas.openxmlformats.org/officeDocument/2006/relationships/image" Target="../media/image43.png"/><Relationship Id="rId5"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 name="Shape 35"/>
        <p:cNvGrpSpPr/>
        <p:nvPr/>
      </p:nvGrpSpPr>
      <p:grpSpPr>
        <a:xfrm>
          <a:off x="0" y="0"/>
          <a:ext cx="0" cy="0"/>
          <a:chOff x="0" y="0"/>
          <a:chExt cx="0" cy="0"/>
        </a:xfrm>
      </p:grpSpPr>
      <p:sp>
        <p:nvSpPr>
          <p:cNvPr id="36" name="Google Shape;36;p36"/>
          <p:cNvSpPr/>
          <p:nvPr/>
        </p:nvSpPr>
        <p:spPr>
          <a:xfrm>
            <a:off x="182879" y="5120640"/>
            <a:ext cx="4304965" cy="46201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7" name="Google Shape;37;p36"/>
          <p:cNvSpPr txBox="1"/>
          <p:nvPr/>
        </p:nvSpPr>
        <p:spPr>
          <a:xfrm>
            <a:off x="503238" y="808689"/>
            <a:ext cx="3104743" cy="13849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900"/>
              <a:buFont typeface="Arial"/>
              <a:buNone/>
            </a:pPr>
            <a:r>
              <a:rPr b="1" i="0" lang="es-PE" sz="900" u="none" cap="none" strike="noStrike">
                <a:solidFill>
                  <a:srgbClr val="6C6D6C"/>
                </a:solidFill>
                <a:latin typeface="Calibri"/>
                <a:ea typeface="Calibri"/>
                <a:cs typeface="Calibri"/>
                <a:sym typeface="Calibri"/>
              </a:rPr>
              <a:t>DESARROLLO DE RESILIENCIA</a:t>
            </a:r>
            <a:endParaRPr b="0" i="0" sz="1400" u="none" cap="none" strike="noStrike">
              <a:solidFill>
                <a:srgbClr val="000000"/>
              </a:solidFill>
              <a:latin typeface="Arial"/>
              <a:ea typeface="Arial"/>
              <a:cs typeface="Arial"/>
              <a:sym typeface="Arial"/>
            </a:endParaRPr>
          </a:p>
        </p:txBody>
      </p:sp>
      <p:sp>
        <p:nvSpPr>
          <p:cNvPr id="38" name="Google Shape;38;p36"/>
          <p:cNvSpPr/>
          <p:nvPr/>
        </p:nvSpPr>
        <p:spPr>
          <a:xfrm>
            <a:off x="503238" y="3219842"/>
            <a:ext cx="3024966" cy="864083"/>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C8D42C"/>
              </a:buClr>
              <a:buSzPts val="1200"/>
              <a:buFont typeface="Arial"/>
              <a:buChar char="•"/>
            </a:pPr>
            <a:r>
              <a:rPr b="0" i="0" lang="es-PE" sz="1200" u="none" cap="none" strike="noStrike">
                <a:solidFill>
                  <a:srgbClr val="000000"/>
                </a:solidFill>
                <a:latin typeface="Arial"/>
                <a:ea typeface="Arial"/>
                <a:cs typeface="Arial"/>
                <a:sym typeface="Arial"/>
              </a:rPr>
              <a:t>Conceptualización de impulsividad</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C8D42C"/>
              </a:buClr>
              <a:buSzPts val="1200"/>
              <a:buFont typeface="Arial"/>
              <a:buChar char="•"/>
            </a:pPr>
            <a:r>
              <a:rPr b="0" i="0" lang="es-PE" sz="1200" u="none" cap="none" strike="noStrike">
                <a:solidFill>
                  <a:srgbClr val="000000"/>
                </a:solidFill>
                <a:latin typeface="Arial"/>
                <a:ea typeface="Arial"/>
                <a:cs typeface="Arial"/>
                <a:sym typeface="Arial"/>
              </a:rPr>
              <a:t>Consecuencias de la impulsividad</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C8D42C"/>
              </a:buClr>
              <a:buSzPts val="1200"/>
              <a:buFont typeface="Arial"/>
              <a:buChar char="•"/>
            </a:pPr>
            <a:r>
              <a:rPr b="0" i="0" lang="es-PE" sz="1200" u="none" cap="none" strike="noStrike">
                <a:solidFill>
                  <a:srgbClr val="000000"/>
                </a:solidFill>
                <a:latin typeface="Arial"/>
                <a:ea typeface="Arial"/>
                <a:cs typeface="Arial"/>
                <a:sym typeface="Arial"/>
              </a:rPr>
              <a:t>Frustración</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C8D42C"/>
              </a:buClr>
              <a:buSzPts val="1200"/>
              <a:buFont typeface="Arial"/>
              <a:buChar char="•"/>
            </a:pPr>
            <a:r>
              <a:rPr b="0" i="0" lang="es-PE" sz="1200" u="none" cap="none" strike="noStrike">
                <a:solidFill>
                  <a:srgbClr val="000000"/>
                </a:solidFill>
                <a:latin typeface="Arial"/>
                <a:ea typeface="Arial"/>
                <a:cs typeface="Arial"/>
                <a:sym typeface="Arial"/>
              </a:rPr>
              <a:t>Inteligencia emocional</a:t>
            </a:r>
            <a:endParaRPr b="0" i="0" sz="1400" u="none" cap="none" strike="noStrike">
              <a:solidFill>
                <a:srgbClr val="000000"/>
              </a:solidFill>
              <a:latin typeface="Arial"/>
              <a:ea typeface="Arial"/>
              <a:cs typeface="Arial"/>
              <a:sym typeface="Arial"/>
            </a:endParaRPr>
          </a:p>
        </p:txBody>
      </p:sp>
      <p:sp>
        <p:nvSpPr>
          <p:cNvPr id="39" name="Google Shape;39;p36"/>
          <p:cNvSpPr txBox="1"/>
          <p:nvPr/>
        </p:nvSpPr>
        <p:spPr>
          <a:xfrm>
            <a:off x="743902" y="1819386"/>
            <a:ext cx="1457648" cy="30777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2000"/>
              <a:buFont typeface="Arial"/>
              <a:buNone/>
            </a:pPr>
            <a:r>
              <a:rPr b="1" i="0" lang="es-PE" sz="2000" u="none" cap="none" strike="noStrike">
                <a:solidFill>
                  <a:srgbClr val="C8D42C"/>
                </a:solidFill>
                <a:latin typeface="Calibri"/>
                <a:ea typeface="Calibri"/>
                <a:cs typeface="Calibri"/>
                <a:sym typeface="Calibri"/>
              </a:rPr>
              <a:t>SESIÓN 05</a:t>
            </a:r>
            <a:endParaRPr b="0" i="0" sz="1400" u="none" cap="none" strike="noStrike">
              <a:solidFill>
                <a:srgbClr val="000000"/>
              </a:solidFill>
              <a:latin typeface="Arial"/>
              <a:ea typeface="Arial"/>
              <a:cs typeface="Arial"/>
              <a:sym typeface="Arial"/>
            </a:endParaRPr>
          </a:p>
        </p:txBody>
      </p:sp>
      <p:pic>
        <p:nvPicPr>
          <p:cNvPr id="40" name="Google Shape;40;p36"/>
          <p:cNvPicPr preferRelativeResize="0"/>
          <p:nvPr/>
        </p:nvPicPr>
        <p:blipFill rotWithShape="1">
          <a:blip r:embed="rId3">
            <a:alphaModFix/>
          </a:blip>
          <a:srcRect b="0" l="0" r="0" t="0"/>
          <a:stretch/>
        </p:blipFill>
        <p:spPr>
          <a:xfrm>
            <a:off x="507464" y="1883411"/>
            <a:ext cx="166865" cy="170453"/>
          </a:xfrm>
          <a:prstGeom prst="rect">
            <a:avLst/>
          </a:prstGeom>
          <a:noFill/>
          <a:ln>
            <a:noFill/>
          </a:ln>
        </p:spPr>
      </p:pic>
      <p:pic>
        <p:nvPicPr>
          <p:cNvPr id="41" name="Google Shape;41;p36"/>
          <p:cNvPicPr preferRelativeResize="0"/>
          <p:nvPr/>
        </p:nvPicPr>
        <p:blipFill rotWithShape="1">
          <a:blip r:embed="rId4">
            <a:alphaModFix/>
          </a:blip>
          <a:srcRect b="0" l="0" r="0" t="0"/>
          <a:stretch/>
        </p:blipFill>
        <p:spPr>
          <a:xfrm>
            <a:off x="3752850" y="0"/>
            <a:ext cx="5391150" cy="5715000"/>
          </a:xfrm>
          <a:prstGeom prst="rect">
            <a:avLst/>
          </a:prstGeom>
          <a:noFill/>
          <a:ln>
            <a:noFill/>
          </a:ln>
        </p:spPr>
      </p:pic>
      <p:sp>
        <p:nvSpPr>
          <p:cNvPr id="42" name="Google Shape;42;p36"/>
          <p:cNvSpPr/>
          <p:nvPr/>
        </p:nvSpPr>
        <p:spPr>
          <a:xfrm>
            <a:off x="503238" y="2177570"/>
            <a:ext cx="3145736" cy="443198"/>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3200"/>
              <a:buFont typeface="Arial"/>
              <a:buNone/>
            </a:pPr>
            <a:r>
              <a:rPr b="1" i="0" lang="es-PE" sz="3200" u="none" cap="none" strike="noStrike">
                <a:solidFill>
                  <a:srgbClr val="000000"/>
                </a:solidFill>
                <a:latin typeface="Arial"/>
                <a:ea typeface="Arial"/>
                <a:cs typeface="Arial"/>
                <a:sym typeface="Arial"/>
              </a:rPr>
              <a:t>IMPULSIVIDAD</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9"/>
          <p:cNvSpPr/>
          <p:nvPr/>
        </p:nvSpPr>
        <p:spPr>
          <a:xfrm>
            <a:off x="506413" y="927099"/>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pic>
        <p:nvPicPr>
          <p:cNvPr id="158" name="Google Shape;158;p9"/>
          <p:cNvPicPr preferRelativeResize="0"/>
          <p:nvPr/>
        </p:nvPicPr>
        <p:blipFill rotWithShape="1">
          <a:blip r:embed="rId3">
            <a:alphaModFix/>
          </a:blip>
          <a:srcRect b="0" l="0" r="0" t="0"/>
          <a:stretch/>
        </p:blipFill>
        <p:spPr>
          <a:xfrm>
            <a:off x="1760832" y="1353080"/>
            <a:ext cx="5622336" cy="2651653"/>
          </a:xfrm>
          <a:prstGeom prst="rect">
            <a:avLst/>
          </a:prstGeom>
          <a:noFill/>
          <a:ln>
            <a:noFill/>
          </a:ln>
        </p:spPr>
      </p:pic>
      <p:sp>
        <p:nvSpPr>
          <p:cNvPr id="159" name="Google Shape;159;p9"/>
          <p:cNvSpPr/>
          <p:nvPr/>
        </p:nvSpPr>
        <p:spPr>
          <a:xfrm>
            <a:off x="1805175" y="4152192"/>
            <a:ext cx="5533651" cy="107717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7150A0"/>
                </a:solidFill>
                <a:latin typeface="Calibri"/>
                <a:ea typeface="Calibri"/>
                <a:cs typeface="Calibri"/>
                <a:sym typeface="Calibri"/>
              </a:rPr>
              <a:t>¿Qué les sugiere la imagen?</a:t>
            </a:r>
            <a:endParaRPr b="1" i="0" sz="1600" u="none" cap="none" strike="noStrike">
              <a:solidFill>
                <a:srgbClr val="7150A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7150A0"/>
                </a:solidFill>
                <a:latin typeface="Calibri"/>
                <a:ea typeface="Calibri"/>
                <a:cs typeface="Calibri"/>
                <a:sym typeface="Calibri"/>
              </a:rPr>
              <a:t>¿Qué es la frustración? </a:t>
            </a:r>
            <a:endParaRPr b="1" i="0" sz="1600" u="none" cap="none" strike="noStrike">
              <a:solidFill>
                <a:srgbClr val="7150A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7150A0"/>
                </a:solidFill>
                <a:latin typeface="Calibri"/>
                <a:ea typeface="Calibri"/>
                <a:cs typeface="Calibri"/>
                <a:sym typeface="Calibri"/>
              </a:rPr>
              <a:t> ¿Cómo podría afectar sobre la impulsividad?</a:t>
            </a:r>
            <a:endParaRPr b="1" i="0" sz="1600" u="none" cap="none" strike="noStrike">
              <a:solidFill>
                <a:srgbClr val="7150A0"/>
              </a:solidFill>
              <a:latin typeface="Calibri"/>
              <a:ea typeface="Calibri"/>
              <a:cs typeface="Calibri"/>
              <a:sym typeface="Calibri"/>
            </a:endParaRPr>
          </a:p>
        </p:txBody>
      </p:sp>
      <p:sp>
        <p:nvSpPr>
          <p:cNvPr id="160" name="Google Shape;160;p9"/>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0"/>
          <p:cNvSpPr/>
          <p:nvPr/>
        </p:nvSpPr>
        <p:spPr>
          <a:xfrm>
            <a:off x="506414" y="927099"/>
            <a:ext cx="2075920" cy="204671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FRUSTRACIÓN E IMPULSIVIDAD</a:t>
            </a:r>
            <a:endParaRPr b="0" i="0" sz="1600" u="none" cap="none" strike="noStrike">
              <a:solidFill>
                <a:srgbClr val="000000"/>
              </a:solidFill>
              <a:latin typeface="Calibri"/>
              <a:ea typeface="Calibri"/>
              <a:cs typeface="Calibri"/>
              <a:sym typeface="Calibri"/>
            </a:endParaRPr>
          </a:p>
          <a:p>
            <a:pPr indent="0" lvl="0" marL="0" marR="0" rtl="0" algn="l">
              <a:lnSpc>
                <a:spcPct val="100000"/>
              </a:lnSpc>
              <a:spcBef>
                <a:spcPts val="60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La frustración es una vivencia emocional frente a una situación en la cual tenemos deseos o necesidades, las cuales no son satisfechas. </a:t>
            </a:r>
            <a:endParaRPr b="0" i="0" sz="1600" u="none" cap="none" strike="noStrike">
              <a:solidFill>
                <a:srgbClr val="000000"/>
              </a:solidFill>
              <a:latin typeface="Calibri"/>
              <a:ea typeface="Calibri"/>
              <a:cs typeface="Calibri"/>
              <a:sym typeface="Calibri"/>
            </a:endParaRPr>
          </a:p>
        </p:txBody>
      </p:sp>
      <p:pic>
        <p:nvPicPr>
          <p:cNvPr id="167" name="Google Shape;167;p10"/>
          <p:cNvPicPr preferRelativeResize="0"/>
          <p:nvPr/>
        </p:nvPicPr>
        <p:blipFill rotWithShape="1">
          <a:blip r:embed="rId3">
            <a:alphaModFix/>
          </a:blip>
          <a:srcRect b="0" l="0" r="0" t="0"/>
          <a:stretch/>
        </p:blipFill>
        <p:spPr>
          <a:xfrm>
            <a:off x="3527770" y="838200"/>
            <a:ext cx="3907145" cy="4395788"/>
          </a:xfrm>
          <a:prstGeom prst="rect">
            <a:avLst/>
          </a:prstGeom>
          <a:noFill/>
          <a:ln>
            <a:noFill/>
          </a:ln>
        </p:spPr>
      </p:pic>
      <p:sp>
        <p:nvSpPr>
          <p:cNvPr id="168" name="Google Shape;168;p10"/>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1"/>
          <p:cNvSpPr/>
          <p:nvPr/>
        </p:nvSpPr>
        <p:spPr>
          <a:xfrm>
            <a:off x="506413" y="927099"/>
            <a:ext cx="7748587"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LA BAJA TOLERANCIA A LA FRUSTRACIÓN</a:t>
            </a:r>
            <a:endParaRPr b="1" i="0" sz="1600" u="none" cap="none" strike="noStrike">
              <a:solidFill>
                <a:schemeClr val="dk1"/>
              </a:solidFill>
              <a:latin typeface="Calibri"/>
              <a:ea typeface="Calibri"/>
              <a:cs typeface="Calibri"/>
              <a:sym typeface="Calibri"/>
            </a:endParaRPr>
          </a:p>
        </p:txBody>
      </p:sp>
      <p:sp>
        <p:nvSpPr>
          <p:cNvPr id="175" name="Google Shape;175;p11"/>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
        <p:nvSpPr>
          <p:cNvPr id="176" name="Google Shape;176;p11"/>
          <p:cNvSpPr/>
          <p:nvPr/>
        </p:nvSpPr>
        <p:spPr>
          <a:xfrm>
            <a:off x="1362631" y="2043455"/>
            <a:ext cx="6615957" cy="2469279"/>
          </a:xfrm>
          <a:prstGeom prst="roundRect">
            <a:avLst>
              <a:gd fmla="val 5987" name="adj"/>
            </a:avLst>
          </a:prstGeom>
          <a:solidFill>
            <a:srgbClr val="00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77" name="Google Shape;177;p11"/>
          <p:cNvPicPr preferRelativeResize="0"/>
          <p:nvPr/>
        </p:nvPicPr>
        <p:blipFill rotWithShape="1">
          <a:blip r:embed="rId3">
            <a:alphaModFix/>
          </a:blip>
          <a:srcRect b="47889" l="30025" r="24146" t="0"/>
          <a:stretch/>
        </p:blipFill>
        <p:spPr>
          <a:xfrm>
            <a:off x="1640542" y="1570975"/>
            <a:ext cx="546847" cy="920717"/>
          </a:xfrm>
          <a:prstGeom prst="rect">
            <a:avLst/>
          </a:prstGeom>
          <a:noFill/>
          <a:ln>
            <a:noFill/>
          </a:ln>
        </p:spPr>
      </p:pic>
      <p:sp>
        <p:nvSpPr>
          <p:cNvPr id="178" name="Google Shape;178;p11"/>
          <p:cNvSpPr txBox="1"/>
          <p:nvPr/>
        </p:nvSpPr>
        <p:spPr>
          <a:xfrm>
            <a:off x="1754368" y="2563770"/>
            <a:ext cx="5811900" cy="1723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Albert Ellis: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“Mientras que la persona menos perturbada desea firmemente lo que quiere y lo siente de forma apropiada y se molesta si sus deseos no quedan satisfechos; la persona más perturbada exige, insiste, impera u ordena dogmáticamente que sus deseos se satisfagan y se pone exageradamente angustiada, deprimida u hostil cuando no quedan satisfechos”. </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2"/>
          <p:cNvSpPr/>
          <p:nvPr/>
        </p:nvSpPr>
        <p:spPr>
          <a:xfrm>
            <a:off x="506413" y="927099"/>
            <a:ext cx="7748587"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CONSECUENCIAS DE LA BAJA TOLERANCIA A LA FRUSTRACIÓN</a:t>
            </a:r>
            <a:endParaRPr b="0" i="0" sz="1400" u="none" cap="none" strike="noStrike">
              <a:solidFill>
                <a:srgbClr val="000000"/>
              </a:solidFill>
              <a:latin typeface="Arial"/>
              <a:ea typeface="Arial"/>
              <a:cs typeface="Arial"/>
              <a:sym typeface="Arial"/>
            </a:endParaRPr>
          </a:p>
        </p:txBody>
      </p:sp>
      <p:pic>
        <p:nvPicPr>
          <p:cNvPr id="185" name="Google Shape;185;p12"/>
          <p:cNvPicPr preferRelativeResize="0"/>
          <p:nvPr/>
        </p:nvPicPr>
        <p:blipFill rotWithShape="1">
          <a:blip r:embed="rId3">
            <a:alphaModFix/>
          </a:blip>
          <a:srcRect b="0" l="0" r="0" t="0"/>
          <a:stretch/>
        </p:blipFill>
        <p:spPr>
          <a:xfrm>
            <a:off x="3498004" y="1543490"/>
            <a:ext cx="2147992" cy="3653985"/>
          </a:xfrm>
          <a:prstGeom prst="rect">
            <a:avLst/>
          </a:prstGeom>
          <a:noFill/>
          <a:ln>
            <a:noFill/>
          </a:ln>
        </p:spPr>
      </p:pic>
      <p:sp>
        <p:nvSpPr>
          <p:cNvPr id="186" name="Google Shape;186;p12"/>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grpSp>
        <p:nvGrpSpPr>
          <p:cNvPr id="187" name="Google Shape;187;p12"/>
          <p:cNvGrpSpPr/>
          <p:nvPr/>
        </p:nvGrpSpPr>
        <p:grpSpPr>
          <a:xfrm>
            <a:off x="6142300" y="2071160"/>
            <a:ext cx="1977496" cy="2910417"/>
            <a:chOff x="6212152" y="1893358"/>
            <a:chExt cx="1977496" cy="2910417"/>
          </a:xfrm>
        </p:grpSpPr>
        <p:sp>
          <p:nvSpPr>
            <p:cNvPr id="188" name="Google Shape;188;p12"/>
            <p:cNvSpPr/>
            <p:nvPr/>
          </p:nvSpPr>
          <p:spPr>
            <a:xfrm>
              <a:off x="6212152" y="4117975"/>
              <a:ext cx="1977496" cy="685800"/>
            </a:xfrm>
            <a:prstGeom prst="roundRect">
              <a:avLst>
                <a:gd fmla="val 18133"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Poca capacidad para la toma de decisiones</a:t>
              </a:r>
              <a:endParaRPr b="0" i="0" sz="1400" u="none" cap="none" strike="noStrike">
                <a:solidFill>
                  <a:srgbClr val="000000"/>
                </a:solidFill>
                <a:latin typeface="Arial"/>
                <a:ea typeface="Arial"/>
                <a:cs typeface="Arial"/>
                <a:sym typeface="Arial"/>
              </a:endParaRPr>
            </a:p>
          </p:txBody>
        </p:sp>
        <p:sp>
          <p:nvSpPr>
            <p:cNvPr id="189" name="Google Shape;189;p12"/>
            <p:cNvSpPr/>
            <p:nvPr/>
          </p:nvSpPr>
          <p:spPr>
            <a:xfrm>
              <a:off x="6212152" y="3005667"/>
              <a:ext cx="1977496" cy="685800"/>
            </a:xfrm>
            <a:prstGeom prst="roundRect">
              <a:avLst>
                <a:gd fmla="val 18133"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Miedo al fracaso</a:t>
              </a:r>
              <a:endParaRPr b="0" i="0" sz="1400" u="none" cap="none" strike="noStrike">
                <a:solidFill>
                  <a:srgbClr val="000000"/>
                </a:solidFill>
                <a:latin typeface="Arial"/>
                <a:ea typeface="Arial"/>
                <a:cs typeface="Arial"/>
                <a:sym typeface="Arial"/>
              </a:endParaRPr>
            </a:p>
          </p:txBody>
        </p:sp>
        <p:sp>
          <p:nvSpPr>
            <p:cNvPr id="190" name="Google Shape;190;p12"/>
            <p:cNvSpPr/>
            <p:nvPr/>
          </p:nvSpPr>
          <p:spPr>
            <a:xfrm>
              <a:off x="6212152" y="1893358"/>
              <a:ext cx="1977496" cy="685800"/>
            </a:xfrm>
            <a:prstGeom prst="roundRect">
              <a:avLst>
                <a:gd fmla="val 18133"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Facilismo</a:t>
              </a:r>
              <a:endParaRPr b="0" i="0" sz="1400" u="none" cap="none" strike="noStrike">
                <a:solidFill>
                  <a:srgbClr val="000000"/>
                </a:solidFill>
                <a:latin typeface="Arial"/>
                <a:ea typeface="Arial"/>
                <a:cs typeface="Arial"/>
                <a:sym typeface="Arial"/>
              </a:endParaRPr>
            </a:p>
          </p:txBody>
        </p:sp>
      </p:grpSp>
      <p:grpSp>
        <p:nvGrpSpPr>
          <p:cNvPr id="191" name="Google Shape;191;p12"/>
          <p:cNvGrpSpPr/>
          <p:nvPr/>
        </p:nvGrpSpPr>
        <p:grpSpPr>
          <a:xfrm>
            <a:off x="1024204" y="2071160"/>
            <a:ext cx="1977496" cy="2910417"/>
            <a:chOff x="6212152" y="1893358"/>
            <a:chExt cx="1977496" cy="2910417"/>
          </a:xfrm>
        </p:grpSpPr>
        <p:sp>
          <p:nvSpPr>
            <p:cNvPr id="192" name="Google Shape;192;p12"/>
            <p:cNvSpPr/>
            <p:nvPr/>
          </p:nvSpPr>
          <p:spPr>
            <a:xfrm>
              <a:off x="6212152" y="4117975"/>
              <a:ext cx="1977496" cy="685800"/>
            </a:xfrm>
            <a:prstGeom prst="roundRect">
              <a:avLst>
                <a:gd fmla="val 18133"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Déficit en la capacidad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de resolver conflictos</a:t>
              </a:r>
              <a:endParaRPr b="0" i="0" sz="1400" u="none" cap="none" strike="noStrike">
                <a:solidFill>
                  <a:srgbClr val="000000"/>
                </a:solidFill>
                <a:latin typeface="Arial"/>
                <a:ea typeface="Arial"/>
                <a:cs typeface="Arial"/>
                <a:sym typeface="Arial"/>
              </a:endParaRPr>
            </a:p>
          </p:txBody>
        </p:sp>
        <p:sp>
          <p:nvSpPr>
            <p:cNvPr id="193" name="Google Shape;193;p12"/>
            <p:cNvSpPr/>
            <p:nvPr/>
          </p:nvSpPr>
          <p:spPr>
            <a:xfrm>
              <a:off x="6212152" y="3005667"/>
              <a:ext cx="1977496" cy="685800"/>
            </a:xfrm>
            <a:prstGeom prst="roundRect">
              <a:avLst>
                <a:gd fmla="val 18133"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Poca capacidad de afrontamiento</a:t>
              </a:r>
              <a:endParaRPr b="0" i="0" sz="1400" u="none" cap="none" strike="noStrike">
                <a:solidFill>
                  <a:srgbClr val="000000"/>
                </a:solidFill>
                <a:latin typeface="Arial"/>
                <a:ea typeface="Arial"/>
                <a:cs typeface="Arial"/>
                <a:sym typeface="Arial"/>
              </a:endParaRPr>
            </a:p>
          </p:txBody>
        </p:sp>
        <p:sp>
          <p:nvSpPr>
            <p:cNvPr id="194" name="Google Shape;194;p12"/>
            <p:cNvSpPr/>
            <p:nvPr/>
          </p:nvSpPr>
          <p:spPr>
            <a:xfrm>
              <a:off x="6212152" y="1893358"/>
              <a:ext cx="1977496" cy="685800"/>
            </a:xfrm>
            <a:prstGeom prst="roundRect">
              <a:avLst>
                <a:gd fmla="val 18133"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Tendencia a la desmotivación</a:t>
              </a:r>
              <a:endParaRPr b="0" i="0" sz="1400" u="none" cap="none" strike="noStrike">
                <a:solidFill>
                  <a:srgbClr val="000000"/>
                </a:solidFill>
                <a:latin typeface="Arial"/>
                <a:ea typeface="Arial"/>
                <a:cs typeface="Arial"/>
                <a:sym typeface="Arial"/>
              </a:endParaRPr>
            </a:p>
          </p:txBody>
        </p:sp>
      </p:gr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3"/>
          <p:cNvSpPr/>
          <p:nvPr/>
        </p:nvSpPr>
        <p:spPr>
          <a:xfrm>
            <a:off x="506413" y="927099"/>
            <a:ext cx="7748587" cy="49244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rgbClr val="7150A0"/>
                </a:solidFill>
                <a:latin typeface="Calibri"/>
                <a:ea typeface="Calibri"/>
                <a:cs typeface="Calibri"/>
                <a:sym typeface="Calibri"/>
              </a:rPr>
              <a:t>¿ES NORMAL LA FRUSTRACIÓN</a:t>
            </a:r>
            <a:br>
              <a:rPr b="1" i="0" lang="es-PE" sz="1600" u="none" cap="none" strike="noStrike">
                <a:solidFill>
                  <a:srgbClr val="7150A0"/>
                </a:solidFill>
                <a:latin typeface="Calibri"/>
                <a:ea typeface="Calibri"/>
                <a:cs typeface="Calibri"/>
                <a:sym typeface="Calibri"/>
              </a:rPr>
            </a:br>
            <a:r>
              <a:rPr b="1" i="0" lang="es-PE" sz="1600" u="none" cap="none" strike="noStrike">
                <a:solidFill>
                  <a:srgbClr val="7150A0"/>
                </a:solidFill>
                <a:latin typeface="Calibri"/>
                <a:ea typeface="Calibri"/>
                <a:cs typeface="Calibri"/>
                <a:sym typeface="Calibri"/>
              </a:rPr>
              <a:t>EN LOS SERES HUMANOS?</a:t>
            </a:r>
            <a:endParaRPr b="0" i="0" sz="1400" u="none" cap="none" strike="noStrike">
              <a:solidFill>
                <a:srgbClr val="7150A0"/>
              </a:solidFill>
              <a:latin typeface="Arial"/>
              <a:ea typeface="Arial"/>
              <a:cs typeface="Arial"/>
              <a:sym typeface="Arial"/>
            </a:endParaRPr>
          </a:p>
        </p:txBody>
      </p:sp>
      <p:pic>
        <p:nvPicPr>
          <p:cNvPr id="201" name="Google Shape;201;p13"/>
          <p:cNvPicPr preferRelativeResize="0"/>
          <p:nvPr/>
        </p:nvPicPr>
        <p:blipFill rotWithShape="1">
          <a:blip r:embed="rId3">
            <a:alphaModFix/>
          </a:blip>
          <a:srcRect b="5830" l="0" r="0" t="0"/>
          <a:stretch/>
        </p:blipFill>
        <p:spPr>
          <a:xfrm>
            <a:off x="511705" y="1605492"/>
            <a:ext cx="8163983" cy="3628496"/>
          </a:xfrm>
          <a:prstGeom prst="rect">
            <a:avLst/>
          </a:prstGeom>
          <a:noFill/>
          <a:ln>
            <a:noFill/>
          </a:ln>
        </p:spPr>
      </p:pic>
      <p:sp>
        <p:nvSpPr>
          <p:cNvPr id="202" name="Google Shape;202;p1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4"/>
          <p:cNvSpPr/>
          <p:nvPr/>
        </p:nvSpPr>
        <p:spPr>
          <a:xfrm>
            <a:off x="1924812" y="2503557"/>
            <a:ext cx="5294376"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0" i="0" lang="es-PE" sz="2000" u="none" cap="none" strike="noStrike">
                <a:solidFill>
                  <a:schemeClr val="dk1"/>
                </a:solidFill>
                <a:latin typeface="Calibri"/>
                <a:ea typeface="Calibri"/>
                <a:cs typeface="Calibri"/>
                <a:sym typeface="Calibri"/>
              </a:rPr>
              <a:t>Es nuestra </a:t>
            </a:r>
            <a:r>
              <a:rPr b="1" i="0" lang="es-PE" sz="2000" u="none" cap="none" strike="noStrike">
                <a:solidFill>
                  <a:srgbClr val="7150A0"/>
                </a:solidFill>
                <a:latin typeface="Calibri"/>
                <a:ea typeface="Calibri"/>
                <a:cs typeface="Calibri"/>
                <a:sym typeface="Calibri"/>
              </a:rPr>
              <a:t>actitud hacia la frustración </a:t>
            </a:r>
            <a:r>
              <a:rPr b="0" i="0" lang="es-PE" sz="2000" u="none" cap="none" strike="noStrike">
                <a:solidFill>
                  <a:schemeClr val="dk1"/>
                </a:solidFill>
                <a:latin typeface="Calibri"/>
                <a:ea typeface="Calibri"/>
                <a:cs typeface="Calibri"/>
                <a:sym typeface="Calibri"/>
              </a:rPr>
              <a:t>la que nos hace sentir mal, no la frustración en sí misma.</a:t>
            </a:r>
            <a:endParaRPr b="0" i="0" sz="2000" u="none" cap="none" strike="noStrike">
              <a:solidFill>
                <a:schemeClr val="dk1"/>
              </a:solidFill>
              <a:latin typeface="Calibri"/>
              <a:ea typeface="Calibri"/>
              <a:cs typeface="Calibri"/>
              <a:sym typeface="Calibri"/>
            </a:endParaRPr>
          </a:p>
        </p:txBody>
      </p:sp>
      <p:sp>
        <p:nvSpPr>
          <p:cNvPr id="209" name="Google Shape;209;p1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5"/>
          <p:cNvSpPr/>
          <p:nvPr/>
        </p:nvSpPr>
        <p:spPr>
          <a:xfrm>
            <a:off x="504002" y="919468"/>
            <a:ext cx="8171686" cy="49244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La mayoría de nosotros experimentamos cierta frustración cada día, ya que es natural  que existan obstáculos que interfieran con nuestros planes o deseos.</a:t>
            </a:r>
            <a:endParaRPr b="0" i="0" sz="1400" u="none" cap="none" strike="noStrike">
              <a:solidFill>
                <a:srgbClr val="000000"/>
              </a:solidFill>
              <a:latin typeface="Arial"/>
              <a:ea typeface="Arial"/>
              <a:cs typeface="Arial"/>
              <a:sym typeface="Arial"/>
            </a:endParaRPr>
          </a:p>
        </p:txBody>
      </p:sp>
      <p:pic>
        <p:nvPicPr>
          <p:cNvPr id="216" name="Google Shape;216;p15"/>
          <p:cNvPicPr preferRelativeResize="0"/>
          <p:nvPr/>
        </p:nvPicPr>
        <p:blipFill rotWithShape="1">
          <a:blip r:embed="rId3">
            <a:alphaModFix/>
          </a:blip>
          <a:srcRect b="0" l="0" r="0" t="0"/>
          <a:stretch/>
        </p:blipFill>
        <p:spPr>
          <a:xfrm>
            <a:off x="1660401" y="1597025"/>
            <a:ext cx="5823199" cy="3636963"/>
          </a:xfrm>
          <a:prstGeom prst="rect">
            <a:avLst/>
          </a:prstGeom>
          <a:noFill/>
          <a:ln>
            <a:noFill/>
          </a:ln>
        </p:spPr>
      </p:pic>
      <p:sp>
        <p:nvSpPr>
          <p:cNvPr id="217" name="Google Shape;217;p15"/>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6"/>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
        <p:nvSpPr>
          <p:cNvPr id="224" name="Google Shape;224;p16"/>
          <p:cNvSpPr/>
          <p:nvPr/>
        </p:nvSpPr>
        <p:spPr>
          <a:xfrm>
            <a:off x="2282693" y="1387134"/>
            <a:ext cx="4578613" cy="923356"/>
          </a:xfrm>
          <a:prstGeom prst="roundRect">
            <a:avLst>
              <a:gd fmla="val 16667" name="adj"/>
            </a:avLst>
          </a:prstGeom>
          <a:solidFill>
            <a:srgbClr val="FFD7C1"/>
          </a:solidFill>
          <a:ln>
            <a:noFill/>
          </a:ln>
        </p:spPr>
        <p:txBody>
          <a:bodyPr anchorCtr="0" anchor="ctr" bIns="0" lIns="86400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El área de Recursos Humanos te niega el</a:t>
            </a:r>
            <a:br>
              <a:rPr b="0" i="0" lang="es-PE" sz="1400" u="none" cap="none" strike="noStrike">
                <a:solidFill>
                  <a:schemeClr val="dk1"/>
                </a:solidFill>
                <a:latin typeface="Calibri"/>
                <a:ea typeface="Calibri"/>
                <a:cs typeface="Calibri"/>
                <a:sym typeface="Calibri"/>
              </a:rPr>
            </a:br>
            <a:r>
              <a:rPr b="0" i="0" lang="es-PE" sz="1400" u="none" cap="none" strike="noStrike">
                <a:solidFill>
                  <a:schemeClr val="dk1"/>
                </a:solidFill>
                <a:latin typeface="Calibri"/>
                <a:ea typeface="Calibri"/>
                <a:cs typeface="Calibri"/>
                <a:sym typeface="Calibri"/>
              </a:rPr>
              <a:t>aumento solicitado.</a:t>
            </a:r>
            <a:endParaRPr b="0" i="0" sz="1400" u="none" cap="none" strike="noStrike">
              <a:solidFill>
                <a:srgbClr val="000000"/>
              </a:solidFill>
              <a:latin typeface="Arial"/>
              <a:ea typeface="Arial"/>
              <a:cs typeface="Arial"/>
              <a:sym typeface="Arial"/>
            </a:endParaRPr>
          </a:p>
        </p:txBody>
      </p:sp>
      <p:sp>
        <p:nvSpPr>
          <p:cNvPr id="225" name="Google Shape;225;p16"/>
          <p:cNvSpPr/>
          <p:nvPr/>
        </p:nvSpPr>
        <p:spPr>
          <a:xfrm rot="-5400000">
            <a:off x="2200202" y="1463617"/>
            <a:ext cx="929364" cy="764381"/>
          </a:xfrm>
          <a:prstGeom prst="round2SameRect">
            <a:avLst>
              <a:gd fmla="val 16667" name="adj1"/>
              <a:gd fmla="val 0" name="adj2"/>
            </a:avLst>
          </a:prstGeom>
          <a:solidFill>
            <a:srgbClr val="FE76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6" name="Google Shape;226;p16"/>
          <p:cNvSpPr/>
          <p:nvPr/>
        </p:nvSpPr>
        <p:spPr>
          <a:xfrm>
            <a:off x="2282694" y="2400753"/>
            <a:ext cx="4578613" cy="923356"/>
          </a:xfrm>
          <a:prstGeom prst="roundRect">
            <a:avLst>
              <a:gd fmla="val 16667" name="adj"/>
            </a:avLst>
          </a:prstGeom>
          <a:solidFill>
            <a:srgbClr val="E3DCED"/>
          </a:solidFill>
          <a:ln>
            <a:noFill/>
          </a:ln>
        </p:spPr>
        <p:txBody>
          <a:bodyPr anchorCtr="0" anchor="ctr" bIns="0" lIns="86400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Tu jefe te indica que no puede darte permiso</a:t>
            </a:r>
            <a:br>
              <a:rPr b="0" i="0" lang="es-PE" sz="1400" u="none" cap="none" strike="noStrike">
                <a:solidFill>
                  <a:schemeClr val="dk1"/>
                </a:solidFill>
                <a:latin typeface="Calibri"/>
                <a:ea typeface="Calibri"/>
                <a:cs typeface="Calibri"/>
                <a:sym typeface="Calibri"/>
              </a:rPr>
            </a:br>
            <a:r>
              <a:rPr b="0" i="0" lang="es-PE" sz="1400" u="none" cap="none" strike="noStrike">
                <a:solidFill>
                  <a:schemeClr val="dk1"/>
                </a:solidFill>
                <a:latin typeface="Calibri"/>
                <a:ea typeface="Calibri"/>
                <a:cs typeface="Calibri"/>
                <a:sym typeface="Calibri"/>
              </a:rPr>
              <a:t>para que salgas temprano hoy. </a:t>
            </a:r>
            <a:endParaRPr b="0" i="0" sz="1400" u="none" cap="none" strike="noStrike">
              <a:solidFill>
                <a:srgbClr val="000000"/>
              </a:solidFill>
              <a:latin typeface="Arial"/>
              <a:ea typeface="Arial"/>
              <a:cs typeface="Arial"/>
              <a:sym typeface="Arial"/>
            </a:endParaRPr>
          </a:p>
        </p:txBody>
      </p:sp>
      <p:sp>
        <p:nvSpPr>
          <p:cNvPr id="227" name="Google Shape;227;p16"/>
          <p:cNvSpPr/>
          <p:nvPr/>
        </p:nvSpPr>
        <p:spPr>
          <a:xfrm rot="-5400000">
            <a:off x="2200203" y="2477236"/>
            <a:ext cx="929364" cy="764381"/>
          </a:xfrm>
          <a:prstGeom prst="round2SameRect">
            <a:avLst>
              <a:gd fmla="val 16667" name="adj1"/>
              <a:gd fmla="val 0" name="adj2"/>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8" name="Google Shape;228;p16"/>
          <p:cNvSpPr/>
          <p:nvPr/>
        </p:nvSpPr>
        <p:spPr>
          <a:xfrm>
            <a:off x="2282694" y="3423878"/>
            <a:ext cx="4578613" cy="923356"/>
          </a:xfrm>
          <a:prstGeom prst="roundRect">
            <a:avLst>
              <a:gd fmla="val 16667" name="adj"/>
            </a:avLst>
          </a:prstGeom>
          <a:solidFill>
            <a:srgbClr val="FFEDBF"/>
          </a:solidFill>
          <a:ln>
            <a:noFill/>
          </a:ln>
        </p:spPr>
        <p:txBody>
          <a:bodyPr anchorCtr="0" anchor="ctr" bIns="0" lIns="86400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La persona que te gusta te rechaza.</a:t>
            </a:r>
            <a:endParaRPr b="0" i="0" sz="1400" u="none" cap="none" strike="noStrike">
              <a:solidFill>
                <a:srgbClr val="000000"/>
              </a:solidFill>
              <a:latin typeface="Arial"/>
              <a:ea typeface="Arial"/>
              <a:cs typeface="Arial"/>
              <a:sym typeface="Arial"/>
            </a:endParaRPr>
          </a:p>
        </p:txBody>
      </p:sp>
      <p:sp>
        <p:nvSpPr>
          <p:cNvPr id="229" name="Google Shape;229;p16"/>
          <p:cNvSpPr/>
          <p:nvPr/>
        </p:nvSpPr>
        <p:spPr>
          <a:xfrm rot="-5400000">
            <a:off x="2200203" y="3500361"/>
            <a:ext cx="929364" cy="764381"/>
          </a:xfrm>
          <a:prstGeom prst="round2SameRect">
            <a:avLst>
              <a:gd fmla="val 16667" name="adj1"/>
              <a:gd fmla="val 0" name="adj2"/>
            </a:avLst>
          </a:prstGeom>
          <a:solidFill>
            <a:srgbClr val="FDC31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30" name="Google Shape;230;p16"/>
          <p:cNvPicPr preferRelativeResize="0"/>
          <p:nvPr/>
        </p:nvPicPr>
        <p:blipFill rotWithShape="1">
          <a:blip r:embed="rId3">
            <a:alphaModFix/>
          </a:blip>
          <a:srcRect b="0" l="0" r="0" t="0"/>
          <a:stretch/>
        </p:blipFill>
        <p:spPr>
          <a:xfrm>
            <a:off x="2444749" y="2573866"/>
            <a:ext cx="487637" cy="588433"/>
          </a:xfrm>
          <a:prstGeom prst="rect">
            <a:avLst/>
          </a:prstGeom>
          <a:noFill/>
          <a:ln>
            <a:noFill/>
          </a:ln>
        </p:spPr>
      </p:pic>
      <p:pic>
        <p:nvPicPr>
          <p:cNvPr id="231" name="Google Shape;231;p16"/>
          <p:cNvPicPr preferRelativeResize="0"/>
          <p:nvPr/>
        </p:nvPicPr>
        <p:blipFill rotWithShape="1">
          <a:blip r:embed="rId4">
            <a:alphaModFix/>
          </a:blip>
          <a:srcRect b="0" l="0" r="0" t="0"/>
          <a:stretch/>
        </p:blipFill>
        <p:spPr>
          <a:xfrm>
            <a:off x="2433509" y="3609920"/>
            <a:ext cx="510117" cy="545096"/>
          </a:xfrm>
          <a:prstGeom prst="rect">
            <a:avLst/>
          </a:prstGeom>
          <a:noFill/>
          <a:ln>
            <a:noFill/>
          </a:ln>
        </p:spPr>
      </p:pic>
      <p:pic>
        <p:nvPicPr>
          <p:cNvPr id="232" name="Google Shape;232;p16"/>
          <p:cNvPicPr preferRelativeResize="0"/>
          <p:nvPr/>
        </p:nvPicPr>
        <p:blipFill rotWithShape="1">
          <a:blip r:embed="rId5">
            <a:alphaModFix/>
          </a:blip>
          <a:srcRect b="0" l="0" r="0" t="0"/>
          <a:stretch/>
        </p:blipFill>
        <p:spPr>
          <a:xfrm>
            <a:off x="2476703" y="1554690"/>
            <a:ext cx="423729" cy="592666"/>
          </a:xfrm>
          <a:prstGeom prst="rect">
            <a:avLst/>
          </a:prstGeom>
          <a:noFill/>
          <a:ln>
            <a:noFill/>
          </a:ln>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7"/>
          <p:cNvSpPr txBox="1"/>
          <p:nvPr>
            <p:ph idx="1" type="body"/>
          </p:nvPr>
        </p:nvSpPr>
        <p:spPr>
          <a:xfrm>
            <a:off x="507927" y="920146"/>
            <a:ext cx="8167761" cy="927944"/>
          </a:xfrm>
          <a:prstGeom prst="rect">
            <a:avLst/>
          </a:prstGeom>
          <a:noFill/>
          <a:ln>
            <a:noFill/>
          </a:ln>
        </p:spPr>
        <p:txBody>
          <a:bodyPr anchorCtr="0" anchor="t" bIns="0" lIns="0" spcFirstLastPara="1" rIns="0" wrap="square" tIns="0">
            <a:noAutofit/>
          </a:bodyPr>
          <a:lstStyle/>
          <a:p>
            <a:pPr indent="0" lvl="2" marL="0" rtl="0" algn="l">
              <a:lnSpc>
                <a:spcPct val="100000"/>
              </a:lnSpc>
              <a:spcBef>
                <a:spcPts val="0"/>
              </a:spcBef>
              <a:spcAft>
                <a:spcPts val="0"/>
              </a:spcAft>
              <a:buClr>
                <a:schemeClr val="dk1"/>
              </a:buClr>
              <a:buSzPts val="1600"/>
              <a:buNone/>
            </a:pPr>
            <a:r>
              <a:rPr b="1" lang="es-PE" sz="1600"/>
              <a:t>RECORDEMOS Y ESCRIBAMOS</a:t>
            </a:r>
            <a:endParaRPr b="1" sz="1600"/>
          </a:p>
          <a:p>
            <a:pPr indent="-179388" lvl="2" marL="179388" rtl="0" algn="l">
              <a:lnSpc>
                <a:spcPct val="100000"/>
              </a:lnSpc>
              <a:spcBef>
                <a:spcPts val="600"/>
              </a:spcBef>
              <a:spcAft>
                <a:spcPts val="0"/>
              </a:spcAft>
              <a:buClr>
                <a:srgbClr val="000000"/>
              </a:buClr>
              <a:buSzPts val="1600"/>
              <a:buChar char="•"/>
            </a:pPr>
            <a:r>
              <a:rPr lang="es-PE" sz="1600">
                <a:solidFill>
                  <a:srgbClr val="000000"/>
                </a:solidFill>
              </a:rPr>
              <a:t>2 experiencias positivas agradables: </a:t>
            </a:r>
            <a:endParaRPr sz="1600"/>
          </a:p>
          <a:p>
            <a:pPr indent="-179388" lvl="2" marL="179388" rtl="0" algn="l">
              <a:lnSpc>
                <a:spcPct val="100000"/>
              </a:lnSpc>
              <a:spcBef>
                <a:spcPts val="0"/>
              </a:spcBef>
              <a:spcAft>
                <a:spcPts val="0"/>
              </a:spcAft>
              <a:buClr>
                <a:srgbClr val="000000"/>
              </a:buClr>
              <a:buSzPts val="1600"/>
              <a:buChar char="•"/>
            </a:pPr>
            <a:r>
              <a:rPr lang="es-PE" sz="1600">
                <a:solidFill>
                  <a:srgbClr val="000000"/>
                </a:solidFill>
              </a:rPr>
              <a:t>2 experiencias negativas desagradables (que hayan causado enojo, ira o tristeza)</a:t>
            </a:r>
            <a:endParaRPr sz="1600"/>
          </a:p>
          <a:p>
            <a:pPr indent="-241300" lvl="0" marL="342900" rtl="0" algn="l">
              <a:lnSpc>
                <a:spcPct val="100000"/>
              </a:lnSpc>
              <a:spcBef>
                <a:spcPts val="0"/>
              </a:spcBef>
              <a:spcAft>
                <a:spcPts val="0"/>
              </a:spcAft>
              <a:buClr>
                <a:schemeClr val="dk1"/>
              </a:buClr>
              <a:buSzPts val="1600"/>
              <a:buNone/>
            </a:pPr>
            <a:r>
              <a:t/>
            </a:r>
            <a:endParaRPr sz="1600">
              <a:solidFill>
                <a:srgbClr val="000000"/>
              </a:solidFill>
            </a:endParaRPr>
          </a:p>
        </p:txBody>
      </p:sp>
      <p:pic>
        <p:nvPicPr>
          <p:cNvPr id="239" name="Google Shape;239;p17"/>
          <p:cNvPicPr preferRelativeResize="0"/>
          <p:nvPr/>
        </p:nvPicPr>
        <p:blipFill rotWithShape="1">
          <a:blip r:embed="rId3">
            <a:alphaModFix/>
          </a:blip>
          <a:srcRect b="0" l="0" r="0" t="0"/>
          <a:stretch/>
        </p:blipFill>
        <p:spPr>
          <a:xfrm>
            <a:off x="2691870" y="1949050"/>
            <a:ext cx="3700463" cy="3284938"/>
          </a:xfrm>
          <a:prstGeom prst="rect">
            <a:avLst/>
          </a:prstGeom>
          <a:noFill/>
          <a:ln>
            <a:noFill/>
          </a:ln>
        </p:spPr>
      </p:pic>
      <p:sp>
        <p:nvSpPr>
          <p:cNvPr id="240" name="Google Shape;240;p17"/>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8"/>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
        <p:nvSpPr>
          <p:cNvPr id="247" name="Google Shape;247;p18"/>
          <p:cNvSpPr/>
          <p:nvPr/>
        </p:nvSpPr>
        <p:spPr>
          <a:xfrm>
            <a:off x="506414" y="927099"/>
            <a:ext cx="255270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PIRÁMIDE DE MASLOW</a:t>
            </a:r>
            <a:endParaRPr b="0" i="0" sz="1400" u="none" cap="none" strike="noStrike">
              <a:solidFill>
                <a:srgbClr val="000000"/>
              </a:solidFill>
              <a:latin typeface="Arial"/>
              <a:ea typeface="Arial"/>
              <a:cs typeface="Arial"/>
              <a:sym typeface="Arial"/>
            </a:endParaRPr>
          </a:p>
        </p:txBody>
      </p:sp>
      <p:sp>
        <p:nvSpPr>
          <p:cNvPr id="248" name="Google Shape;248;p18"/>
          <p:cNvSpPr/>
          <p:nvPr/>
        </p:nvSpPr>
        <p:spPr>
          <a:xfrm>
            <a:off x="3112293" y="1682749"/>
            <a:ext cx="2919413" cy="2759076"/>
          </a:xfrm>
          <a:prstGeom prst="triangle">
            <a:avLst>
              <a:gd fmla="val 50000"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249" name="Google Shape;249;p18"/>
          <p:cNvSpPr/>
          <p:nvPr/>
        </p:nvSpPr>
        <p:spPr>
          <a:xfrm>
            <a:off x="3948906" y="2533650"/>
            <a:ext cx="1246186" cy="172354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ESTIMA</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AMOR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SEGURIDAD</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BÁSICA</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 name="Shape 46"/>
        <p:cNvGrpSpPr/>
        <p:nvPr/>
      </p:nvGrpSpPr>
      <p:grpSpPr>
        <a:xfrm>
          <a:off x="0" y="0"/>
          <a:ext cx="0" cy="0"/>
          <a:chOff x="0" y="0"/>
          <a:chExt cx="0" cy="0"/>
        </a:xfrm>
      </p:grpSpPr>
      <p:sp>
        <p:nvSpPr>
          <p:cNvPr id="47" name="Google Shape;47;p37"/>
          <p:cNvSpPr/>
          <p:nvPr/>
        </p:nvSpPr>
        <p:spPr>
          <a:xfrm>
            <a:off x="0" y="1"/>
            <a:ext cx="9144000" cy="5715000"/>
          </a:xfrm>
          <a:prstGeom prst="rect">
            <a:avLst/>
          </a:prstGeom>
          <a:solidFill>
            <a:srgbClr val="ED424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48" name="Google Shape;48;p37"/>
          <p:cNvPicPr preferRelativeResize="0"/>
          <p:nvPr/>
        </p:nvPicPr>
        <p:blipFill rotWithShape="1">
          <a:blip r:embed="rId3">
            <a:alphaModFix/>
          </a:blip>
          <a:srcRect b="0" l="0" r="0" t="0"/>
          <a:stretch/>
        </p:blipFill>
        <p:spPr>
          <a:xfrm>
            <a:off x="1" y="946969"/>
            <a:ext cx="2072213" cy="3898064"/>
          </a:xfrm>
          <a:prstGeom prst="rect">
            <a:avLst/>
          </a:prstGeom>
          <a:noFill/>
          <a:ln>
            <a:noFill/>
          </a:ln>
        </p:spPr>
      </p:pic>
      <p:sp>
        <p:nvSpPr>
          <p:cNvPr id="49" name="Google Shape;49;p37"/>
          <p:cNvSpPr/>
          <p:nvPr/>
        </p:nvSpPr>
        <p:spPr>
          <a:xfrm>
            <a:off x="149817" y="3724759"/>
            <a:ext cx="1037633" cy="1069383"/>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0" name="Google Shape;50;p37"/>
          <p:cNvSpPr txBox="1"/>
          <p:nvPr/>
        </p:nvSpPr>
        <p:spPr>
          <a:xfrm>
            <a:off x="2519363" y="2540738"/>
            <a:ext cx="4581728" cy="81253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Clr>
                <a:srgbClr val="000000"/>
              </a:buClr>
              <a:buSzPts val="3300"/>
              <a:buFont typeface="Arial"/>
              <a:buNone/>
            </a:pPr>
            <a:r>
              <a:rPr b="0" i="0" lang="es-PE" sz="3300" u="none" cap="none" strike="noStrike">
                <a:solidFill>
                  <a:schemeClr val="lt1"/>
                </a:solidFill>
                <a:latin typeface="Arial"/>
                <a:ea typeface="Arial"/>
                <a:cs typeface="Arial"/>
                <a:sym typeface="Arial"/>
              </a:rPr>
              <a:t>INTRODUCCIÓN</a:t>
            </a:r>
            <a:endParaRPr b="0" i="0" sz="1400" u="none" cap="none" strike="noStrike">
              <a:solidFill>
                <a:srgbClr val="000000"/>
              </a:solidFill>
              <a:latin typeface="Arial"/>
              <a:ea typeface="Arial"/>
              <a:cs typeface="Arial"/>
              <a:sym typeface="Arial"/>
            </a:endParaRPr>
          </a:p>
          <a:p>
            <a:pPr indent="0" lvl="0" marL="0" marR="0" rtl="0" algn="l">
              <a:lnSpc>
                <a:spcPct val="80000"/>
              </a:lnSpc>
              <a:spcBef>
                <a:spcPts val="0"/>
              </a:spcBef>
              <a:spcAft>
                <a:spcPts val="0"/>
              </a:spcAft>
              <a:buClr>
                <a:srgbClr val="000000"/>
              </a:buClr>
              <a:buSzPts val="3300"/>
              <a:buFont typeface="Arial"/>
              <a:buNone/>
            </a:pPr>
            <a:r>
              <a:rPr b="1" i="0" lang="es-PE" sz="3300" u="none" cap="none" strike="noStrike">
                <a:solidFill>
                  <a:schemeClr val="lt1"/>
                </a:solidFill>
                <a:latin typeface="Arial"/>
                <a:ea typeface="Arial"/>
                <a:cs typeface="Arial"/>
                <a:sym typeface="Arial"/>
              </a:rPr>
              <a:t>DE LA SESIÓN</a:t>
            </a:r>
            <a:endParaRPr b="0" i="0" sz="1400" u="none" cap="none" strike="noStrike">
              <a:solidFill>
                <a:srgbClr val="000000"/>
              </a:solidFill>
              <a:latin typeface="Arial"/>
              <a:ea typeface="Arial"/>
              <a:cs typeface="Arial"/>
              <a:sym typeface="Arial"/>
            </a:endParaRPr>
          </a:p>
        </p:txBody>
      </p:sp>
      <p:pic>
        <p:nvPicPr>
          <p:cNvPr id="51" name="Google Shape;51;p37"/>
          <p:cNvPicPr preferRelativeResize="0"/>
          <p:nvPr/>
        </p:nvPicPr>
        <p:blipFill rotWithShape="1">
          <a:blip r:embed="rId4">
            <a:alphaModFix amt="16000"/>
          </a:blip>
          <a:srcRect b="0" l="0" r="0" t="0"/>
          <a:stretch/>
        </p:blipFill>
        <p:spPr>
          <a:xfrm>
            <a:off x="334433" y="3817749"/>
            <a:ext cx="809264" cy="809264"/>
          </a:xfrm>
          <a:prstGeom prst="rect">
            <a:avLst/>
          </a:prstGeom>
          <a:noFill/>
          <a:ln>
            <a:noFill/>
          </a:ln>
        </p:spPr>
      </p:pic>
      <p:pic>
        <p:nvPicPr>
          <p:cNvPr id="52" name="Google Shape;52;p37"/>
          <p:cNvPicPr preferRelativeResize="0"/>
          <p:nvPr/>
        </p:nvPicPr>
        <p:blipFill rotWithShape="1">
          <a:blip r:embed="rId5">
            <a:alphaModFix/>
          </a:blip>
          <a:srcRect b="0" l="0" r="0" t="0"/>
          <a:stretch/>
        </p:blipFill>
        <p:spPr>
          <a:xfrm>
            <a:off x="2528619" y="2194222"/>
            <a:ext cx="202176" cy="20821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19"/>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
        <p:nvSpPr>
          <p:cNvPr id="256" name="Google Shape;256;p19"/>
          <p:cNvSpPr/>
          <p:nvPr/>
        </p:nvSpPr>
        <p:spPr>
          <a:xfrm>
            <a:off x="506414" y="927099"/>
            <a:ext cx="255270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PIRÁMIDE DE MASLOW</a:t>
            </a:r>
            <a:endParaRPr b="0" i="0" sz="1400" u="none" cap="none" strike="noStrike">
              <a:solidFill>
                <a:srgbClr val="000000"/>
              </a:solidFill>
              <a:latin typeface="Arial"/>
              <a:ea typeface="Arial"/>
              <a:cs typeface="Arial"/>
              <a:sym typeface="Arial"/>
            </a:endParaRPr>
          </a:p>
        </p:txBody>
      </p:sp>
      <p:sp>
        <p:nvSpPr>
          <p:cNvPr id="257" name="Google Shape;257;p19"/>
          <p:cNvSpPr/>
          <p:nvPr/>
        </p:nvSpPr>
        <p:spPr>
          <a:xfrm>
            <a:off x="3112293" y="1682749"/>
            <a:ext cx="2919413" cy="2759076"/>
          </a:xfrm>
          <a:prstGeom prst="triangle">
            <a:avLst>
              <a:gd fmla="val 50000"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258" name="Google Shape;258;p19"/>
          <p:cNvSpPr/>
          <p:nvPr/>
        </p:nvSpPr>
        <p:spPr>
          <a:xfrm>
            <a:off x="3948906" y="2533650"/>
            <a:ext cx="1246186" cy="172354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ESTIMA</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AMOR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SEGURIDAD</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BÁSICA</a:t>
            </a:r>
            <a:endParaRPr b="0" i="0" sz="1400" u="none" cap="none" strike="noStrike">
              <a:solidFill>
                <a:srgbClr val="000000"/>
              </a:solidFill>
              <a:latin typeface="Arial"/>
              <a:ea typeface="Arial"/>
              <a:cs typeface="Arial"/>
              <a:sym typeface="Arial"/>
            </a:endParaRPr>
          </a:p>
        </p:txBody>
      </p:sp>
      <p:sp>
        <p:nvSpPr>
          <p:cNvPr id="259" name="Google Shape;259;p19"/>
          <p:cNvSpPr txBox="1"/>
          <p:nvPr/>
        </p:nvSpPr>
        <p:spPr>
          <a:xfrm>
            <a:off x="5402985" y="1810122"/>
            <a:ext cx="927818"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Realización</a:t>
            </a:r>
            <a:endParaRPr b="0" i="0" sz="1400" u="none" cap="none" strike="noStrike">
              <a:solidFill>
                <a:srgbClr val="000000"/>
              </a:solidFill>
              <a:latin typeface="Arial"/>
              <a:ea typeface="Arial"/>
              <a:cs typeface="Arial"/>
              <a:sym typeface="Arial"/>
            </a:endParaRPr>
          </a:p>
        </p:txBody>
      </p:sp>
      <p:cxnSp>
        <p:nvCxnSpPr>
          <p:cNvPr id="260" name="Google Shape;260;p19"/>
          <p:cNvCxnSpPr/>
          <p:nvPr/>
        </p:nvCxnSpPr>
        <p:spPr>
          <a:xfrm>
            <a:off x="4600575" y="1961967"/>
            <a:ext cx="699293" cy="0"/>
          </a:xfrm>
          <a:prstGeom prst="straightConnector1">
            <a:avLst/>
          </a:prstGeom>
          <a:noFill/>
          <a:ln cap="flat" cmpd="sng" w="25400">
            <a:solidFill>
              <a:srgbClr val="EE4539"/>
            </a:solidFill>
            <a:prstDash val="solid"/>
            <a:round/>
            <a:headEnd len="sm" w="sm" type="none"/>
            <a:tailEnd len="med" w="med" type="triangle"/>
          </a:ln>
        </p:spPr>
      </p:cxn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0"/>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pic>
        <p:nvPicPr>
          <p:cNvPr id="267" name="Google Shape;267;p20"/>
          <p:cNvPicPr preferRelativeResize="0"/>
          <p:nvPr/>
        </p:nvPicPr>
        <p:blipFill rotWithShape="1">
          <a:blip r:embed="rId3">
            <a:alphaModFix/>
          </a:blip>
          <a:srcRect b="0" l="0" r="0" t="0"/>
          <a:stretch/>
        </p:blipFill>
        <p:spPr>
          <a:xfrm>
            <a:off x="1430339" y="2396068"/>
            <a:ext cx="1517650" cy="1517650"/>
          </a:xfrm>
          <a:prstGeom prst="rect">
            <a:avLst/>
          </a:prstGeom>
          <a:noFill/>
          <a:ln>
            <a:noFill/>
          </a:ln>
        </p:spPr>
      </p:pic>
      <p:sp>
        <p:nvSpPr>
          <p:cNvPr id="268" name="Google Shape;268;p20"/>
          <p:cNvSpPr/>
          <p:nvPr/>
        </p:nvSpPr>
        <p:spPr>
          <a:xfrm>
            <a:off x="506414" y="927099"/>
            <a:ext cx="255270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PIRÁMIDE DE MASLOW</a:t>
            </a:r>
            <a:endParaRPr b="0" i="0" sz="1400" u="none" cap="none" strike="noStrike">
              <a:solidFill>
                <a:srgbClr val="000000"/>
              </a:solidFill>
              <a:latin typeface="Arial"/>
              <a:ea typeface="Arial"/>
              <a:cs typeface="Arial"/>
              <a:sym typeface="Arial"/>
            </a:endParaRPr>
          </a:p>
        </p:txBody>
      </p:sp>
      <p:sp>
        <p:nvSpPr>
          <p:cNvPr id="269" name="Google Shape;269;p20"/>
          <p:cNvSpPr/>
          <p:nvPr/>
        </p:nvSpPr>
        <p:spPr>
          <a:xfrm>
            <a:off x="3112293" y="1682749"/>
            <a:ext cx="2919413" cy="2759076"/>
          </a:xfrm>
          <a:prstGeom prst="triangle">
            <a:avLst>
              <a:gd fmla="val 50000"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270" name="Google Shape;270;p20"/>
          <p:cNvSpPr/>
          <p:nvPr/>
        </p:nvSpPr>
        <p:spPr>
          <a:xfrm>
            <a:off x="3948906" y="2533650"/>
            <a:ext cx="1246186" cy="172354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ESTIMA</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AMOR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SEGURIDAD</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BÁSICA</a:t>
            </a:r>
            <a:endParaRPr b="0" i="0" sz="1400" u="none" cap="none" strike="noStrike">
              <a:solidFill>
                <a:srgbClr val="000000"/>
              </a:solidFill>
              <a:latin typeface="Arial"/>
              <a:ea typeface="Arial"/>
              <a:cs typeface="Arial"/>
              <a:sym typeface="Arial"/>
            </a:endParaRPr>
          </a:p>
        </p:txBody>
      </p:sp>
      <p:sp>
        <p:nvSpPr>
          <p:cNvPr id="271" name="Google Shape;271;p20"/>
          <p:cNvSpPr txBox="1"/>
          <p:nvPr/>
        </p:nvSpPr>
        <p:spPr>
          <a:xfrm>
            <a:off x="1497352" y="2207407"/>
            <a:ext cx="1453244" cy="24622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SATISFACCIÓN</a:t>
            </a:r>
            <a:endParaRPr b="0" i="0" sz="1400" u="none" cap="none" strike="noStrike">
              <a:solidFill>
                <a:srgbClr val="000000"/>
              </a:solidFill>
              <a:latin typeface="Arial"/>
              <a:ea typeface="Arial"/>
              <a:cs typeface="Arial"/>
              <a:sym typeface="Arial"/>
            </a:endParaRPr>
          </a:p>
        </p:txBody>
      </p:sp>
      <p:sp>
        <p:nvSpPr>
          <p:cNvPr id="272" name="Google Shape;272;p20"/>
          <p:cNvSpPr txBox="1"/>
          <p:nvPr/>
        </p:nvSpPr>
        <p:spPr>
          <a:xfrm>
            <a:off x="5402985" y="1810122"/>
            <a:ext cx="927818"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Realización</a:t>
            </a:r>
            <a:endParaRPr b="0" i="0" sz="1400" u="none" cap="none" strike="noStrike">
              <a:solidFill>
                <a:srgbClr val="000000"/>
              </a:solidFill>
              <a:latin typeface="Arial"/>
              <a:ea typeface="Arial"/>
              <a:cs typeface="Arial"/>
              <a:sym typeface="Arial"/>
            </a:endParaRPr>
          </a:p>
        </p:txBody>
      </p:sp>
      <p:cxnSp>
        <p:nvCxnSpPr>
          <p:cNvPr id="273" name="Google Shape;273;p20"/>
          <p:cNvCxnSpPr/>
          <p:nvPr/>
        </p:nvCxnSpPr>
        <p:spPr>
          <a:xfrm>
            <a:off x="4600575" y="1961967"/>
            <a:ext cx="699293" cy="0"/>
          </a:xfrm>
          <a:prstGeom prst="straightConnector1">
            <a:avLst/>
          </a:prstGeom>
          <a:noFill/>
          <a:ln cap="flat" cmpd="sng" w="25400">
            <a:solidFill>
              <a:srgbClr val="EE4539"/>
            </a:solidFill>
            <a:prstDash val="solid"/>
            <a:round/>
            <a:headEnd len="sm" w="sm" type="none"/>
            <a:tailEnd len="med" w="med" type="triangle"/>
          </a:ln>
        </p:spPr>
      </p:cxn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1"/>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pic>
        <p:nvPicPr>
          <p:cNvPr id="280" name="Google Shape;280;p21"/>
          <p:cNvPicPr preferRelativeResize="0"/>
          <p:nvPr/>
        </p:nvPicPr>
        <p:blipFill rotWithShape="1">
          <a:blip r:embed="rId3">
            <a:alphaModFix/>
          </a:blip>
          <a:srcRect b="0" l="0" r="0" t="0"/>
          <a:stretch/>
        </p:blipFill>
        <p:spPr>
          <a:xfrm>
            <a:off x="1430339" y="2396068"/>
            <a:ext cx="1517650" cy="1517650"/>
          </a:xfrm>
          <a:prstGeom prst="rect">
            <a:avLst/>
          </a:prstGeom>
          <a:noFill/>
          <a:ln>
            <a:noFill/>
          </a:ln>
        </p:spPr>
      </p:pic>
      <p:pic>
        <p:nvPicPr>
          <p:cNvPr id="281" name="Google Shape;281;p21"/>
          <p:cNvPicPr preferRelativeResize="0"/>
          <p:nvPr/>
        </p:nvPicPr>
        <p:blipFill rotWithShape="1">
          <a:blip r:embed="rId4">
            <a:alphaModFix/>
          </a:blip>
          <a:srcRect b="0" l="0" r="0" t="0"/>
          <a:stretch/>
        </p:blipFill>
        <p:spPr>
          <a:xfrm>
            <a:off x="6191250" y="2396068"/>
            <a:ext cx="1517650" cy="1517650"/>
          </a:xfrm>
          <a:prstGeom prst="rect">
            <a:avLst/>
          </a:prstGeom>
          <a:noFill/>
          <a:ln>
            <a:noFill/>
          </a:ln>
        </p:spPr>
      </p:pic>
      <p:sp>
        <p:nvSpPr>
          <p:cNvPr id="282" name="Google Shape;282;p21"/>
          <p:cNvSpPr/>
          <p:nvPr/>
        </p:nvSpPr>
        <p:spPr>
          <a:xfrm>
            <a:off x="506414" y="927099"/>
            <a:ext cx="255270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PIRÁMIDE DE MASLOW</a:t>
            </a:r>
            <a:endParaRPr b="0" i="0" sz="1400" u="none" cap="none" strike="noStrike">
              <a:solidFill>
                <a:srgbClr val="000000"/>
              </a:solidFill>
              <a:latin typeface="Arial"/>
              <a:ea typeface="Arial"/>
              <a:cs typeface="Arial"/>
              <a:sym typeface="Arial"/>
            </a:endParaRPr>
          </a:p>
        </p:txBody>
      </p:sp>
      <p:sp>
        <p:nvSpPr>
          <p:cNvPr id="283" name="Google Shape;283;p21"/>
          <p:cNvSpPr/>
          <p:nvPr/>
        </p:nvSpPr>
        <p:spPr>
          <a:xfrm>
            <a:off x="3112293" y="1682749"/>
            <a:ext cx="2919413" cy="2759076"/>
          </a:xfrm>
          <a:prstGeom prst="triangle">
            <a:avLst>
              <a:gd fmla="val 50000"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284" name="Google Shape;284;p21"/>
          <p:cNvSpPr/>
          <p:nvPr/>
        </p:nvSpPr>
        <p:spPr>
          <a:xfrm>
            <a:off x="3948906" y="2533650"/>
            <a:ext cx="1246186" cy="172354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ESTIMA</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AMOR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SEGURIDAD</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BÁSICA</a:t>
            </a:r>
            <a:endParaRPr b="0" i="0" sz="1400" u="none" cap="none" strike="noStrike">
              <a:solidFill>
                <a:srgbClr val="000000"/>
              </a:solidFill>
              <a:latin typeface="Arial"/>
              <a:ea typeface="Arial"/>
              <a:cs typeface="Arial"/>
              <a:sym typeface="Arial"/>
            </a:endParaRPr>
          </a:p>
        </p:txBody>
      </p:sp>
      <p:sp>
        <p:nvSpPr>
          <p:cNvPr id="285" name="Google Shape;285;p21"/>
          <p:cNvSpPr txBox="1"/>
          <p:nvPr/>
        </p:nvSpPr>
        <p:spPr>
          <a:xfrm>
            <a:off x="1497352" y="2207407"/>
            <a:ext cx="1453244" cy="24622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SATISFACCIÓN</a:t>
            </a:r>
            <a:endParaRPr b="0" i="0" sz="1400" u="none" cap="none" strike="noStrike">
              <a:solidFill>
                <a:srgbClr val="000000"/>
              </a:solidFill>
              <a:latin typeface="Arial"/>
              <a:ea typeface="Arial"/>
              <a:cs typeface="Arial"/>
              <a:sym typeface="Arial"/>
            </a:endParaRPr>
          </a:p>
        </p:txBody>
      </p:sp>
      <p:sp>
        <p:nvSpPr>
          <p:cNvPr id="286" name="Google Shape;286;p21"/>
          <p:cNvSpPr txBox="1"/>
          <p:nvPr/>
        </p:nvSpPr>
        <p:spPr>
          <a:xfrm>
            <a:off x="6379496" y="2207407"/>
            <a:ext cx="1141158" cy="24622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PRIVACIÓN</a:t>
            </a:r>
            <a:endParaRPr b="0" i="0" sz="1400" u="none" cap="none" strike="noStrike">
              <a:solidFill>
                <a:srgbClr val="000000"/>
              </a:solidFill>
              <a:latin typeface="Arial"/>
              <a:ea typeface="Arial"/>
              <a:cs typeface="Arial"/>
              <a:sym typeface="Arial"/>
            </a:endParaRPr>
          </a:p>
        </p:txBody>
      </p:sp>
      <p:sp>
        <p:nvSpPr>
          <p:cNvPr id="287" name="Google Shape;287;p21"/>
          <p:cNvSpPr txBox="1"/>
          <p:nvPr/>
        </p:nvSpPr>
        <p:spPr>
          <a:xfrm>
            <a:off x="5402985" y="1810122"/>
            <a:ext cx="927818"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Realización</a:t>
            </a:r>
            <a:endParaRPr b="0" i="0" sz="1400" u="none" cap="none" strike="noStrike">
              <a:solidFill>
                <a:srgbClr val="000000"/>
              </a:solidFill>
              <a:latin typeface="Arial"/>
              <a:ea typeface="Arial"/>
              <a:cs typeface="Arial"/>
              <a:sym typeface="Arial"/>
            </a:endParaRPr>
          </a:p>
        </p:txBody>
      </p:sp>
      <p:cxnSp>
        <p:nvCxnSpPr>
          <p:cNvPr id="288" name="Google Shape;288;p21"/>
          <p:cNvCxnSpPr/>
          <p:nvPr/>
        </p:nvCxnSpPr>
        <p:spPr>
          <a:xfrm>
            <a:off x="4600575" y="1961967"/>
            <a:ext cx="699293" cy="0"/>
          </a:xfrm>
          <a:prstGeom prst="straightConnector1">
            <a:avLst/>
          </a:prstGeom>
          <a:noFill/>
          <a:ln cap="flat" cmpd="sng" w="25400">
            <a:solidFill>
              <a:srgbClr val="EE4539"/>
            </a:solidFill>
            <a:prstDash val="solid"/>
            <a:round/>
            <a:headEnd len="sm" w="sm" type="none"/>
            <a:tailEnd len="med" w="med" type="triangle"/>
          </a:ln>
        </p:spPr>
      </p:cxn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pic>
        <p:nvPicPr>
          <p:cNvPr id="294" name="Google Shape;294;p22"/>
          <p:cNvPicPr preferRelativeResize="0"/>
          <p:nvPr/>
        </p:nvPicPr>
        <p:blipFill rotWithShape="1">
          <a:blip r:embed="rId3">
            <a:alphaModFix/>
          </a:blip>
          <a:srcRect b="0" l="0" r="0" t="0"/>
          <a:stretch/>
        </p:blipFill>
        <p:spPr>
          <a:xfrm>
            <a:off x="1430339" y="2396068"/>
            <a:ext cx="1517650" cy="1517650"/>
          </a:xfrm>
          <a:prstGeom prst="rect">
            <a:avLst/>
          </a:prstGeom>
          <a:noFill/>
          <a:ln>
            <a:noFill/>
          </a:ln>
        </p:spPr>
      </p:pic>
      <p:pic>
        <p:nvPicPr>
          <p:cNvPr id="295" name="Google Shape;295;p22"/>
          <p:cNvPicPr preferRelativeResize="0"/>
          <p:nvPr/>
        </p:nvPicPr>
        <p:blipFill rotWithShape="1">
          <a:blip r:embed="rId4">
            <a:alphaModFix/>
          </a:blip>
          <a:srcRect b="0" l="0" r="0" t="0"/>
          <a:stretch/>
        </p:blipFill>
        <p:spPr>
          <a:xfrm>
            <a:off x="6191250" y="2396068"/>
            <a:ext cx="1517650" cy="1517650"/>
          </a:xfrm>
          <a:prstGeom prst="rect">
            <a:avLst/>
          </a:prstGeom>
          <a:noFill/>
          <a:ln>
            <a:noFill/>
          </a:ln>
        </p:spPr>
      </p:pic>
      <p:sp>
        <p:nvSpPr>
          <p:cNvPr id="296" name="Google Shape;296;p22"/>
          <p:cNvSpPr/>
          <p:nvPr/>
        </p:nvSpPr>
        <p:spPr>
          <a:xfrm>
            <a:off x="506414" y="927099"/>
            <a:ext cx="255270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PIRÁMIDE DE MASLOW</a:t>
            </a:r>
            <a:endParaRPr b="0" i="0" sz="1400" u="none" cap="none" strike="noStrike">
              <a:solidFill>
                <a:srgbClr val="000000"/>
              </a:solidFill>
              <a:latin typeface="Arial"/>
              <a:ea typeface="Arial"/>
              <a:cs typeface="Arial"/>
              <a:sym typeface="Arial"/>
            </a:endParaRPr>
          </a:p>
        </p:txBody>
      </p:sp>
      <p:sp>
        <p:nvSpPr>
          <p:cNvPr id="297" name="Google Shape;297;p22"/>
          <p:cNvSpPr/>
          <p:nvPr/>
        </p:nvSpPr>
        <p:spPr>
          <a:xfrm>
            <a:off x="3112293" y="1682749"/>
            <a:ext cx="2919413" cy="2759076"/>
          </a:xfrm>
          <a:prstGeom prst="triangle">
            <a:avLst>
              <a:gd fmla="val 50000"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298" name="Google Shape;298;p22"/>
          <p:cNvSpPr/>
          <p:nvPr/>
        </p:nvSpPr>
        <p:spPr>
          <a:xfrm>
            <a:off x="3948906" y="2533650"/>
            <a:ext cx="1246186" cy="172354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ESTIMA</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AMOR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SEGURIDAD</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lt1"/>
                </a:solidFill>
                <a:latin typeface="Calibri"/>
                <a:ea typeface="Calibri"/>
                <a:cs typeface="Calibri"/>
                <a:sym typeface="Calibri"/>
              </a:rPr>
              <a:t>BÁSICA</a:t>
            </a:r>
            <a:endParaRPr b="0" i="0" sz="1400" u="none" cap="none" strike="noStrike">
              <a:solidFill>
                <a:srgbClr val="000000"/>
              </a:solidFill>
              <a:latin typeface="Arial"/>
              <a:ea typeface="Arial"/>
              <a:cs typeface="Arial"/>
              <a:sym typeface="Arial"/>
            </a:endParaRPr>
          </a:p>
        </p:txBody>
      </p:sp>
      <p:sp>
        <p:nvSpPr>
          <p:cNvPr id="299" name="Google Shape;299;p22"/>
          <p:cNvSpPr txBox="1"/>
          <p:nvPr/>
        </p:nvSpPr>
        <p:spPr>
          <a:xfrm>
            <a:off x="1497352" y="2207407"/>
            <a:ext cx="1453244" cy="24622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SATISFACCIÓN</a:t>
            </a:r>
            <a:endParaRPr b="0" i="0" sz="1400" u="none" cap="none" strike="noStrike">
              <a:solidFill>
                <a:srgbClr val="000000"/>
              </a:solidFill>
              <a:latin typeface="Arial"/>
              <a:ea typeface="Arial"/>
              <a:cs typeface="Arial"/>
              <a:sym typeface="Arial"/>
            </a:endParaRPr>
          </a:p>
        </p:txBody>
      </p:sp>
      <p:sp>
        <p:nvSpPr>
          <p:cNvPr id="300" name="Google Shape;300;p22"/>
          <p:cNvSpPr txBox="1"/>
          <p:nvPr/>
        </p:nvSpPr>
        <p:spPr>
          <a:xfrm>
            <a:off x="6379496" y="2207407"/>
            <a:ext cx="1141158" cy="24622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PRIVACIÓN</a:t>
            </a:r>
            <a:endParaRPr b="0" i="0" sz="1400" u="none" cap="none" strike="noStrike">
              <a:solidFill>
                <a:srgbClr val="000000"/>
              </a:solidFill>
              <a:latin typeface="Arial"/>
              <a:ea typeface="Arial"/>
              <a:cs typeface="Arial"/>
              <a:sym typeface="Arial"/>
            </a:endParaRPr>
          </a:p>
        </p:txBody>
      </p:sp>
      <p:sp>
        <p:nvSpPr>
          <p:cNvPr id="301" name="Google Shape;301;p22"/>
          <p:cNvSpPr txBox="1"/>
          <p:nvPr/>
        </p:nvSpPr>
        <p:spPr>
          <a:xfrm>
            <a:off x="3112293" y="4703695"/>
            <a:ext cx="2919413" cy="24622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¿CÓMO LAS GESTIONAMOS?</a:t>
            </a:r>
            <a:endParaRPr b="0" i="0" sz="1400" u="none" cap="none" strike="noStrike">
              <a:solidFill>
                <a:srgbClr val="000000"/>
              </a:solidFill>
              <a:latin typeface="Arial"/>
              <a:ea typeface="Arial"/>
              <a:cs typeface="Arial"/>
              <a:sym typeface="Arial"/>
            </a:endParaRPr>
          </a:p>
        </p:txBody>
      </p:sp>
      <p:sp>
        <p:nvSpPr>
          <p:cNvPr id="302" name="Google Shape;302;p22"/>
          <p:cNvSpPr txBox="1"/>
          <p:nvPr/>
        </p:nvSpPr>
        <p:spPr>
          <a:xfrm>
            <a:off x="5402985" y="1810122"/>
            <a:ext cx="927818"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Realización</a:t>
            </a:r>
            <a:endParaRPr b="0" i="0" sz="1400" u="none" cap="none" strike="noStrike">
              <a:solidFill>
                <a:srgbClr val="000000"/>
              </a:solidFill>
              <a:latin typeface="Arial"/>
              <a:ea typeface="Arial"/>
              <a:cs typeface="Arial"/>
              <a:sym typeface="Arial"/>
            </a:endParaRPr>
          </a:p>
        </p:txBody>
      </p:sp>
      <p:cxnSp>
        <p:nvCxnSpPr>
          <p:cNvPr id="303" name="Google Shape;303;p22"/>
          <p:cNvCxnSpPr>
            <a:stCxn id="294" idx="2"/>
            <a:endCxn id="301" idx="1"/>
          </p:cNvCxnSpPr>
          <p:nvPr/>
        </p:nvCxnSpPr>
        <p:spPr>
          <a:xfrm flipH="1" rot="-5400000">
            <a:off x="2194114" y="3908768"/>
            <a:ext cx="913200" cy="923100"/>
          </a:xfrm>
          <a:prstGeom prst="bentConnector2">
            <a:avLst/>
          </a:prstGeom>
          <a:noFill/>
          <a:ln cap="flat" cmpd="sng" w="25400">
            <a:solidFill>
              <a:srgbClr val="EE4539"/>
            </a:solidFill>
            <a:prstDash val="solid"/>
            <a:round/>
            <a:headEnd len="sm" w="sm" type="none"/>
            <a:tailEnd len="med" w="med" type="triangle"/>
          </a:ln>
        </p:spPr>
      </p:cxnSp>
      <p:cxnSp>
        <p:nvCxnSpPr>
          <p:cNvPr id="304" name="Google Shape;304;p22"/>
          <p:cNvCxnSpPr>
            <a:stCxn id="295" idx="2"/>
            <a:endCxn id="301" idx="3"/>
          </p:cNvCxnSpPr>
          <p:nvPr/>
        </p:nvCxnSpPr>
        <p:spPr>
          <a:xfrm rot="5400000">
            <a:off x="6034325" y="3911168"/>
            <a:ext cx="913200" cy="918300"/>
          </a:xfrm>
          <a:prstGeom prst="bentConnector2">
            <a:avLst/>
          </a:prstGeom>
          <a:noFill/>
          <a:ln cap="flat" cmpd="sng" w="25400">
            <a:solidFill>
              <a:srgbClr val="EE4539"/>
            </a:solidFill>
            <a:prstDash val="solid"/>
            <a:round/>
            <a:headEnd len="sm" w="sm" type="none"/>
            <a:tailEnd len="med" w="med" type="triangle"/>
          </a:ln>
        </p:spPr>
      </p:cxnSp>
      <p:cxnSp>
        <p:nvCxnSpPr>
          <p:cNvPr id="305" name="Google Shape;305;p22"/>
          <p:cNvCxnSpPr/>
          <p:nvPr/>
        </p:nvCxnSpPr>
        <p:spPr>
          <a:xfrm>
            <a:off x="4600575" y="1961967"/>
            <a:ext cx="699293" cy="0"/>
          </a:xfrm>
          <a:prstGeom prst="straightConnector1">
            <a:avLst/>
          </a:prstGeom>
          <a:noFill/>
          <a:ln cap="flat" cmpd="sng" w="25400">
            <a:solidFill>
              <a:srgbClr val="EE4539"/>
            </a:solidFill>
            <a:prstDash val="solid"/>
            <a:round/>
            <a:headEnd len="sm" w="sm" type="none"/>
            <a:tailEnd len="med" w="med" type="triangle"/>
          </a:ln>
        </p:spPr>
      </p:cxnSp>
      <p:sp>
        <p:nvSpPr>
          <p:cNvPr id="306" name="Google Shape;306;p22"/>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FRUSTRACIÓN</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3"/>
          <p:cNvSpPr/>
          <p:nvPr/>
        </p:nvSpPr>
        <p:spPr>
          <a:xfrm>
            <a:off x="506414" y="927099"/>
            <a:ext cx="255270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RADAR EMOCIONAL</a:t>
            </a:r>
            <a:endParaRPr b="0" i="0" sz="1400" u="none" cap="none" strike="noStrike">
              <a:solidFill>
                <a:srgbClr val="000000"/>
              </a:solidFill>
              <a:latin typeface="Arial"/>
              <a:ea typeface="Arial"/>
              <a:cs typeface="Arial"/>
              <a:sym typeface="Arial"/>
            </a:endParaRPr>
          </a:p>
        </p:txBody>
      </p:sp>
      <p:graphicFrame>
        <p:nvGraphicFramePr>
          <p:cNvPr id="313" name="Google Shape;313;p23"/>
          <p:cNvGraphicFramePr/>
          <p:nvPr/>
        </p:nvGraphicFramePr>
        <p:xfrm>
          <a:off x="942975" y="1633538"/>
          <a:ext cx="3000000" cy="3000000"/>
        </p:xfrm>
        <a:graphic>
          <a:graphicData uri="http://schemas.openxmlformats.org/drawingml/2006/table">
            <a:tbl>
              <a:tblPr bandRow="1" firstRow="1">
                <a:noFill/>
                <a:tableStyleId>{3235EF79-7DB8-4F7C-A669-A23A2045F67B}</a:tableStyleId>
              </a:tblPr>
              <a:tblGrid>
                <a:gridCol w="2677050"/>
                <a:gridCol w="2419875"/>
                <a:gridCol w="2419875"/>
              </a:tblGrid>
              <a:tr h="481600">
                <a:tc>
                  <a:txBody>
                    <a:bodyPr/>
                    <a:lstStyle/>
                    <a:p>
                      <a:pPr indent="0" lvl="0" marL="0" marR="0" rtl="0" algn="l">
                        <a:lnSpc>
                          <a:spcPct val="100000"/>
                        </a:lnSpc>
                        <a:spcBef>
                          <a:spcPts val="0"/>
                        </a:spcBef>
                        <a:spcAft>
                          <a:spcPts val="0"/>
                        </a:spcAft>
                        <a:buClr>
                          <a:srgbClr val="000000"/>
                        </a:buClr>
                        <a:buSzPts val="1600"/>
                        <a:buFont typeface="Arial"/>
                        <a:buNone/>
                      </a:pPr>
                      <a:r>
                        <a:t/>
                      </a:r>
                      <a:endParaRPr sz="16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rgbClr val="808799"/>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rgbClr val="808799"/>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lt1"/>
                        </a:buClr>
                        <a:buSzPts val="1600"/>
                        <a:buFont typeface="Calibri"/>
                        <a:buNone/>
                      </a:pPr>
                      <a:r>
                        <a:rPr lang="es-PE" sz="1600" u="none" cap="none" strike="noStrike">
                          <a:solidFill>
                            <a:schemeClr val="lt1"/>
                          </a:solidFill>
                          <a:latin typeface="Calibri"/>
                          <a:ea typeface="Calibri"/>
                          <a:cs typeface="Calibri"/>
                          <a:sym typeface="Calibri"/>
                        </a:rPr>
                        <a:t>PROACTIVO</a:t>
                      </a:r>
                      <a:endParaRPr sz="1600" u="none" cap="none" strike="noStrike"/>
                    </a:p>
                  </a:txBody>
                  <a:tcPr marT="45725" marB="45725" marR="91450" marL="91450" anchor="ctr">
                    <a:lnL cap="flat" cmpd="sng" w="12700">
                      <a:solidFill>
                        <a:srgbClr val="808799"/>
                      </a:solidFill>
                      <a:prstDash val="solid"/>
                      <a:round/>
                      <a:headEnd len="sm" w="sm" type="none"/>
                      <a:tailEnd len="sm" w="sm" type="none"/>
                    </a:lnL>
                    <a:lnR cap="flat" cmpd="sng" w="12700">
                      <a:solidFill>
                        <a:srgbClr val="808799"/>
                      </a:solidFill>
                      <a:prstDash val="solid"/>
                      <a:round/>
                      <a:headEnd len="sm" w="sm" type="none"/>
                      <a:tailEnd len="sm" w="sm" type="none"/>
                    </a:lnR>
                    <a:lnT cap="flat" cmpd="sng" w="12700">
                      <a:solidFill>
                        <a:srgbClr val="808799"/>
                      </a:solidFill>
                      <a:prstDash val="solid"/>
                      <a:round/>
                      <a:headEnd len="sm" w="sm" type="none"/>
                      <a:tailEnd len="sm" w="sm" type="none"/>
                    </a:lnT>
                    <a:lnB cap="flat" cmpd="sng" w="12700">
                      <a:solidFill>
                        <a:srgbClr val="00B2C2"/>
                      </a:solidFill>
                      <a:prstDash val="solid"/>
                      <a:round/>
                      <a:headEnd len="sm" w="sm" type="none"/>
                      <a:tailEnd len="sm" w="sm" type="none"/>
                    </a:lnB>
                    <a:solidFill>
                      <a:srgbClr val="00B2C2"/>
                    </a:solidFill>
                  </a:tcPr>
                </a:tc>
                <a:tc>
                  <a:txBody>
                    <a:bodyPr/>
                    <a:lstStyle/>
                    <a:p>
                      <a:pPr indent="0" lvl="0" marL="0" marR="0" rtl="0" algn="ctr">
                        <a:lnSpc>
                          <a:spcPct val="100000"/>
                        </a:lnSpc>
                        <a:spcBef>
                          <a:spcPts val="0"/>
                        </a:spcBef>
                        <a:spcAft>
                          <a:spcPts val="0"/>
                        </a:spcAft>
                        <a:buClr>
                          <a:schemeClr val="lt1"/>
                        </a:buClr>
                        <a:buSzPts val="1600"/>
                        <a:buFont typeface="Calibri"/>
                        <a:buNone/>
                      </a:pPr>
                      <a:r>
                        <a:rPr lang="es-PE" sz="1600" u="none" cap="none" strike="noStrike">
                          <a:solidFill>
                            <a:schemeClr val="lt1"/>
                          </a:solidFill>
                          <a:latin typeface="Calibri"/>
                          <a:ea typeface="Calibri"/>
                          <a:cs typeface="Calibri"/>
                          <a:sym typeface="Calibri"/>
                        </a:rPr>
                        <a:t>REACTIVO</a:t>
                      </a:r>
                      <a:endParaRPr sz="1600" u="none" cap="none" strike="noStrike"/>
                    </a:p>
                  </a:txBody>
                  <a:tcPr marT="45725" marB="45725" marR="91450" marL="91450" anchor="ctr">
                    <a:lnL cap="flat" cmpd="sng" w="12700">
                      <a:solidFill>
                        <a:srgbClr val="808799"/>
                      </a:solidFill>
                      <a:prstDash val="solid"/>
                      <a:round/>
                      <a:headEnd len="sm" w="sm" type="none"/>
                      <a:tailEnd len="sm" w="sm" type="none"/>
                    </a:lnL>
                    <a:lnR cap="flat" cmpd="sng" w="12700">
                      <a:solidFill>
                        <a:srgbClr val="808799"/>
                      </a:solidFill>
                      <a:prstDash val="solid"/>
                      <a:round/>
                      <a:headEnd len="sm" w="sm" type="none"/>
                      <a:tailEnd len="sm" w="sm" type="none"/>
                    </a:lnR>
                    <a:lnT cap="flat" cmpd="sng" w="12700">
                      <a:solidFill>
                        <a:srgbClr val="808799"/>
                      </a:solidFill>
                      <a:prstDash val="solid"/>
                      <a:round/>
                      <a:headEnd len="sm" w="sm" type="none"/>
                      <a:tailEnd len="sm" w="sm" type="none"/>
                    </a:lnT>
                    <a:lnB cap="flat" cmpd="sng" w="12700">
                      <a:solidFill>
                        <a:srgbClr val="91C14E"/>
                      </a:solidFill>
                      <a:prstDash val="solid"/>
                      <a:round/>
                      <a:headEnd len="sm" w="sm" type="none"/>
                      <a:tailEnd len="sm" w="sm" type="none"/>
                    </a:lnB>
                    <a:solidFill>
                      <a:srgbClr val="91C14E"/>
                    </a:solidFill>
                  </a:tcPr>
                </a:tc>
              </a:tr>
              <a:tr h="1351975">
                <a:tc>
                  <a:txBody>
                    <a:bodyPr/>
                    <a:lstStyle/>
                    <a:p>
                      <a:pPr indent="0" lvl="0" marL="0" marR="0" rtl="0" algn="l">
                        <a:lnSpc>
                          <a:spcPct val="100000"/>
                        </a:lnSpc>
                        <a:spcBef>
                          <a:spcPts val="0"/>
                        </a:spcBef>
                        <a:spcAft>
                          <a:spcPts val="0"/>
                        </a:spcAft>
                        <a:buClr>
                          <a:srgbClr val="000000"/>
                        </a:buClr>
                        <a:buSzPts val="1600"/>
                        <a:buFont typeface="Arial"/>
                        <a:buNone/>
                      </a:pPr>
                      <a:r>
                        <a:rPr b="1" lang="es-PE" sz="1600" u="none" cap="none" strike="noStrike">
                          <a:latin typeface="Calibri"/>
                          <a:ea typeface="Calibri"/>
                          <a:cs typeface="Calibri"/>
                          <a:sym typeface="Calibri"/>
                        </a:rPr>
                        <a:t>EMOCIONES </a:t>
                      </a:r>
                      <a:endParaRPr sz="1600" u="none" cap="none" strike="noStrike"/>
                    </a:p>
                    <a:p>
                      <a:pPr indent="0" lvl="0" marL="0" marR="0" rtl="0" algn="l">
                        <a:lnSpc>
                          <a:spcPct val="100000"/>
                        </a:lnSpc>
                        <a:spcBef>
                          <a:spcPts val="0"/>
                        </a:spcBef>
                        <a:spcAft>
                          <a:spcPts val="0"/>
                        </a:spcAft>
                        <a:buClr>
                          <a:srgbClr val="000000"/>
                        </a:buClr>
                        <a:buSzPts val="1600"/>
                        <a:buFont typeface="Arial"/>
                        <a:buNone/>
                      </a:pPr>
                      <a:r>
                        <a:rPr b="1" lang="es-PE" sz="1600" u="none" cap="none" strike="noStrike">
                          <a:latin typeface="Calibri"/>
                          <a:ea typeface="Calibri"/>
                          <a:cs typeface="Calibri"/>
                          <a:sym typeface="Calibri"/>
                        </a:rPr>
                        <a:t>AGRADABLES</a:t>
                      </a:r>
                      <a:endParaRPr sz="1600" u="none" cap="none" strike="noStrike"/>
                    </a:p>
                  </a:txBody>
                  <a:tcPr marT="45725" marB="45725" marR="91450" marL="91450" anchor="ctr">
                    <a:lnL cap="flat" cmpd="sng" w="12700">
                      <a:solidFill>
                        <a:srgbClr val="808799"/>
                      </a:solidFill>
                      <a:prstDash val="solid"/>
                      <a:round/>
                      <a:headEnd len="sm" w="sm" type="none"/>
                      <a:tailEnd len="sm" w="sm" type="none"/>
                    </a:lnL>
                    <a:lnR cap="flat" cmpd="sng" w="12700">
                      <a:solidFill>
                        <a:srgbClr val="808799"/>
                      </a:solidFill>
                      <a:prstDash val="solid"/>
                      <a:round/>
                      <a:headEnd len="sm" w="sm" type="none"/>
                      <a:tailEnd len="sm" w="sm" type="none"/>
                    </a:lnR>
                    <a:lnT cap="flat" cmpd="sng" w="12700">
                      <a:solidFill>
                        <a:srgbClr val="808799"/>
                      </a:solidFill>
                      <a:prstDash val="solid"/>
                      <a:round/>
                      <a:headEnd len="sm" w="sm" type="none"/>
                      <a:tailEnd len="sm" w="sm" type="none"/>
                    </a:lnT>
                    <a:lnB cap="flat" cmpd="sng" w="12700">
                      <a:solidFill>
                        <a:srgbClr val="808799"/>
                      </a:solidFill>
                      <a:prstDash val="solid"/>
                      <a:round/>
                      <a:headEnd len="sm" w="sm" type="none"/>
                      <a:tailEnd len="sm" w="sm" type="none"/>
                    </a:lnB>
                    <a:solidFill>
                      <a:srgbClr val="F2F2F2"/>
                    </a:solidFill>
                  </a:tcPr>
                </a:tc>
                <a:tc>
                  <a:txBody>
                    <a:bodyPr/>
                    <a:lstStyle/>
                    <a:p>
                      <a:pPr indent="0" lvl="0" marL="46038" marR="0" rtl="0" algn="l">
                        <a:lnSpc>
                          <a:spcPct val="100000"/>
                        </a:lnSpc>
                        <a:spcBef>
                          <a:spcPts val="0"/>
                        </a:spcBef>
                        <a:spcAft>
                          <a:spcPts val="0"/>
                        </a:spcAft>
                        <a:buClr>
                          <a:srgbClr val="000000"/>
                        </a:buClr>
                        <a:buSzPts val="1600"/>
                        <a:buFont typeface="Arial"/>
                        <a:buNone/>
                      </a:pPr>
                      <a:r>
                        <a:rPr b="1" lang="es-PE" sz="1600" u="none" cap="none" strike="noStrike">
                          <a:solidFill>
                            <a:srgbClr val="00B2C2"/>
                          </a:solidFill>
                          <a:latin typeface="Calibri"/>
                          <a:ea typeface="Calibri"/>
                          <a:cs typeface="Calibri"/>
                          <a:sym typeface="Calibri"/>
                        </a:rPr>
                        <a:t>CARPE DIEM</a:t>
                      </a:r>
                      <a:br>
                        <a:rPr b="1" lang="es-PE" sz="1600" u="none" cap="none" strike="noStrike">
                          <a:solidFill>
                            <a:srgbClr val="00B2C2"/>
                          </a:solidFill>
                          <a:latin typeface="Calibri"/>
                          <a:ea typeface="Calibri"/>
                          <a:cs typeface="Calibri"/>
                          <a:sym typeface="Calibri"/>
                        </a:rPr>
                      </a:br>
                      <a:r>
                        <a:rPr b="1" lang="es-PE" sz="1600" u="none" cap="none" strike="noStrike">
                          <a:solidFill>
                            <a:srgbClr val="00B2C2"/>
                          </a:solidFill>
                          <a:latin typeface="Calibri"/>
                          <a:ea typeface="Calibri"/>
                          <a:cs typeface="Calibri"/>
                          <a:sym typeface="Calibri"/>
                        </a:rPr>
                        <a:t>(aprovecha el momento)</a:t>
                      </a:r>
                      <a:endParaRPr sz="1600" u="none" cap="none" strike="noStrike">
                        <a:solidFill>
                          <a:srgbClr val="00B2C2"/>
                        </a:solidFill>
                      </a:endParaRPr>
                    </a:p>
                  </a:txBody>
                  <a:tcPr marT="45725" marB="45725" marR="91450" marL="91450" anchor="ctr">
                    <a:lnL cap="flat" cmpd="sng" w="12700">
                      <a:solidFill>
                        <a:srgbClr val="808799"/>
                      </a:solidFill>
                      <a:prstDash val="solid"/>
                      <a:round/>
                      <a:headEnd len="sm" w="sm" type="none"/>
                      <a:tailEnd len="sm" w="sm" type="none"/>
                    </a:lnL>
                    <a:lnR cap="flat" cmpd="sng" w="12700">
                      <a:solidFill>
                        <a:srgbClr val="808799"/>
                      </a:solidFill>
                      <a:prstDash val="solid"/>
                      <a:round/>
                      <a:headEnd len="sm" w="sm" type="none"/>
                      <a:tailEnd len="sm" w="sm" type="none"/>
                    </a:lnR>
                    <a:lnT cap="flat" cmpd="sng" w="12700">
                      <a:solidFill>
                        <a:srgbClr val="00B2C2"/>
                      </a:solidFill>
                      <a:prstDash val="solid"/>
                      <a:round/>
                      <a:headEnd len="sm" w="sm" type="none"/>
                      <a:tailEnd len="sm" w="sm" type="none"/>
                    </a:lnT>
                    <a:lnB cap="flat" cmpd="sng" w="12700">
                      <a:solidFill>
                        <a:srgbClr val="00B2C2"/>
                      </a:solidFill>
                      <a:prstDash val="solid"/>
                      <a:round/>
                      <a:headEnd len="sm" w="sm" type="none"/>
                      <a:tailEnd len="sm" w="sm" type="none"/>
                    </a:lnB>
                    <a:solidFill>
                      <a:srgbClr val="D1EFF4"/>
                    </a:solidFill>
                  </a:tcPr>
                </a:tc>
                <a:tc>
                  <a:txBody>
                    <a:bodyPr/>
                    <a:lstStyle/>
                    <a:p>
                      <a:pPr indent="0" lvl="0" marL="46038" marR="0" rtl="0" algn="l">
                        <a:lnSpc>
                          <a:spcPct val="100000"/>
                        </a:lnSpc>
                        <a:spcBef>
                          <a:spcPts val="0"/>
                        </a:spcBef>
                        <a:spcAft>
                          <a:spcPts val="0"/>
                        </a:spcAft>
                        <a:buClr>
                          <a:srgbClr val="000000"/>
                        </a:buClr>
                        <a:buSzPts val="1600"/>
                        <a:buFont typeface="Arial"/>
                        <a:buNone/>
                      </a:pPr>
                      <a:r>
                        <a:rPr b="1" lang="es-PE" sz="1600" u="none" cap="none" strike="noStrike">
                          <a:solidFill>
                            <a:srgbClr val="91C14E"/>
                          </a:solidFill>
                          <a:latin typeface="Calibri"/>
                          <a:ea typeface="Calibri"/>
                          <a:cs typeface="Calibri"/>
                          <a:sym typeface="Calibri"/>
                        </a:rPr>
                        <a:t>RELAX</a:t>
                      </a:r>
                      <a:endParaRPr sz="1600" u="none" cap="none" strike="noStrike">
                        <a:solidFill>
                          <a:srgbClr val="91C14E"/>
                        </a:solidFill>
                      </a:endParaRPr>
                    </a:p>
                    <a:p>
                      <a:pPr indent="0" lvl="0" marL="46038" marR="0" rtl="0" algn="l">
                        <a:lnSpc>
                          <a:spcPct val="100000"/>
                        </a:lnSpc>
                        <a:spcBef>
                          <a:spcPts val="0"/>
                        </a:spcBef>
                        <a:spcAft>
                          <a:spcPts val="0"/>
                        </a:spcAft>
                        <a:buClr>
                          <a:srgbClr val="000000"/>
                        </a:buClr>
                        <a:buSzPts val="1600"/>
                        <a:buFont typeface="Arial"/>
                        <a:buNone/>
                      </a:pPr>
                      <a:r>
                        <a:rPr b="1" lang="es-PE" sz="1600" u="none" cap="none" strike="noStrike">
                          <a:solidFill>
                            <a:srgbClr val="91C14E"/>
                          </a:solidFill>
                          <a:latin typeface="Calibri"/>
                          <a:ea typeface="Calibri"/>
                          <a:cs typeface="Calibri"/>
                          <a:sym typeface="Calibri"/>
                        </a:rPr>
                        <a:t>COMFORT</a:t>
                      </a:r>
                      <a:endParaRPr sz="1600" u="none" cap="none" strike="noStrike">
                        <a:solidFill>
                          <a:srgbClr val="91C14E"/>
                        </a:solidFill>
                      </a:endParaRPr>
                    </a:p>
                  </a:txBody>
                  <a:tcPr marT="45725" marB="45725" marR="91450" marL="91450" anchor="ctr">
                    <a:lnL cap="flat" cmpd="sng" w="12700">
                      <a:solidFill>
                        <a:srgbClr val="808799"/>
                      </a:solidFill>
                      <a:prstDash val="solid"/>
                      <a:round/>
                      <a:headEnd len="sm" w="sm" type="none"/>
                      <a:tailEnd len="sm" w="sm" type="none"/>
                    </a:lnL>
                    <a:lnR cap="flat" cmpd="sng" w="12700">
                      <a:solidFill>
                        <a:srgbClr val="808799"/>
                      </a:solidFill>
                      <a:prstDash val="solid"/>
                      <a:round/>
                      <a:headEnd len="sm" w="sm" type="none"/>
                      <a:tailEnd len="sm" w="sm" type="none"/>
                    </a:lnR>
                    <a:lnT cap="flat" cmpd="sng" w="12700">
                      <a:solidFill>
                        <a:srgbClr val="91C14E"/>
                      </a:solidFill>
                      <a:prstDash val="solid"/>
                      <a:round/>
                      <a:headEnd len="sm" w="sm" type="none"/>
                      <a:tailEnd len="sm" w="sm" type="none"/>
                    </a:lnT>
                    <a:lnB cap="flat" cmpd="sng" w="12700">
                      <a:solidFill>
                        <a:srgbClr val="808799"/>
                      </a:solidFill>
                      <a:prstDash val="solid"/>
                      <a:round/>
                      <a:headEnd len="sm" w="sm" type="none"/>
                      <a:tailEnd len="sm" w="sm" type="none"/>
                    </a:lnB>
                    <a:solidFill>
                      <a:srgbClr val="DDEEC7"/>
                    </a:solidFill>
                  </a:tcPr>
                </a:tc>
              </a:tr>
              <a:tr h="1541925">
                <a:tc>
                  <a:txBody>
                    <a:bodyPr/>
                    <a:lstStyle/>
                    <a:p>
                      <a:pPr indent="0" lvl="0" marL="0" marR="0" rtl="0" algn="l">
                        <a:lnSpc>
                          <a:spcPct val="100000"/>
                        </a:lnSpc>
                        <a:spcBef>
                          <a:spcPts val="0"/>
                        </a:spcBef>
                        <a:spcAft>
                          <a:spcPts val="0"/>
                        </a:spcAft>
                        <a:buClr>
                          <a:srgbClr val="000000"/>
                        </a:buClr>
                        <a:buSzPts val="1600"/>
                        <a:buFont typeface="Arial"/>
                        <a:buNone/>
                      </a:pPr>
                      <a:r>
                        <a:rPr b="1" lang="es-PE" sz="1600" u="none" cap="none" strike="noStrike">
                          <a:solidFill>
                            <a:schemeClr val="dk1"/>
                          </a:solidFill>
                          <a:latin typeface="Calibri"/>
                          <a:ea typeface="Calibri"/>
                          <a:cs typeface="Calibri"/>
                          <a:sym typeface="Calibri"/>
                        </a:rPr>
                        <a:t>EMOCIONES </a:t>
                      </a:r>
                      <a:endParaRPr sz="1600" u="none" cap="none" strike="noStrike"/>
                    </a:p>
                    <a:p>
                      <a:pPr indent="0" lvl="0" marL="0" marR="0" rtl="0" algn="l">
                        <a:lnSpc>
                          <a:spcPct val="100000"/>
                        </a:lnSpc>
                        <a:spcBef>
                          <a:spcPts val="0"/>
                        </a:spcBef>
                        <a:spcAft>
                          <a:spcPts val="0"/>
                        </a:spcAft>
                        <a:buClr>
                          <a:srgbClr val="000000"/>
                        </a:buClr>
                        <a:buSzPts val="1600"/>
                        <a:buFont typeface="Arial"/>
                        <a:buNone/>
                      </a:pPr>
                      <a:r>
                        <a:rPr b="1" lang="es-PE" sz="1600" u="none" cap="none" strike="noStrike">
                          <a:solidFill>
                            <a:schemeClr val="dk1"/>
                          </a:solidFill>
                          <a:latin typeface="Calibri"/>
                          <a:ea typeface="Calibri"/>
                          <a:cs typeface="Calibri"/>
                          <a:sym typeface="Calibri"/>
                        </a:rPr>
                        <a:t>DESAGRADABLES</a:t>
                      </a:r>
                      <a:endParaRPr b="1" sz="1600" u="none" cap="none" strike="noStrike">
                        <a:solidFill>
                          <a:schemeClr val="dk1"/>
                        </a:solidFill>
                        <a:latin typeface="Calibri"/>
                        <a:ea typeface="Calibri"/>
                        <a:cs typeface="Calibri"/>
                        <a:sym typeface="Calibri"/>
                      </a:endParaRPr>
                    </a:p>
                  </a:txBody>
                  <a:tcPr marT="45725" marB="45725" marR="91450" marL="91450" anchor="ctr">
                    <a:lnL cap="flat" cmpd="sng" w="12700">
                      <a:solidFill>
                        <a:srgbClr val="808799"/>
                      </a:solidFill>
                      <a:prstDash val="solid"/>
                      <a:round/>
                      <a:headEnd len="sm" w="sm" type="none"/>
                      <a:tailEnd len="sm" w="sm" type="none"/>
                    </a:lnL>
                    <a:lnR cap="flat" cmpd="sng" w="12700">
                      <a:solidFill>
                        <a:srgbClr val="808799"/>
                      </a:solidFill>
                      <a:prstDash val="solid"/>
                      <a:round/>
                      <a:headEnd len="sm" w="sm" type="none"/>
                      <a:tailEnd len="sm" w="sm" type="none"/>
                    </a:lnR>
                    <a:lnT cap="flat" cmpd="sng" w="12700">
                      <a:solidFill>
                        <a:srgbClr val="808799"/>
                      </a:solidFill>
                      <a:prstDash val="solid"/>
                      <a:round/>
                      <a:headEnd len="sm" w="sm" type="none"/>
                      <a:tailEnd len="sm" w="sm" type="none"/>
                    </a:lnT>
                    <a:lnB cap="flat" cmpd="sng" w="12700">
                      <a:solidFill>
                        <a:srgbClr val="808799"/>
                      </a:solidFill>
                      <a:prstDash val="solid"/>
                      <a:round/>
                      <a:headEnd len="sm" w="sm" type="none"/>
                      <a:tailEnd len="sm" w="sm" type="none"/>
                    </a:lnB>
                    <a:solidFill>
                      <a:srgbClr val="F2F2F2"/>
                    </a:solidFill>
                  </a:tcPr>
                </a:tc>
                <a:tc>
                  <a:txBody>
                    <a:bodyPr/>
                    <a:lstStyle/>
                    <a:p>
                      <a:pPr indent="0" lvl="0" marL="46038" marR="0" rtl="0" algn="l">
                        <a:lnSpc>
                          <a:spcPct val="100000"/>
                        </a:lnSpc>
                        <a:spcBef>
                          <a:spcPts val="0"/>
                        </a:spcBef>
                        <a:spcAft>
                          <a:spcPts val="0"/>
                        </a:spcAft>
                        <a:buClr>
                          <a:srgbClr val="000000"/>
                        </a:buClr>
                        <a:buSzPts val="1600"/>
                        <a:buFont typeface="Arial"/>
                        <a:buNone/>
                      </a:pPr>
                      <a:r>
                        <a:rPr b="1" lang="es-PE" sz="1600" u="none" cap="none" strike="noStrike">
                          <a:solidFill>
                            <a:srgbClr val="00B2C2"/>
                          </a:solidFill>
                          <a:latin typeface="Calibri"/>
                          <a:ea typeface="Calibri"/>
                          <a:cs typeface="Calibri"/>
                          <a:sym typeface="Calibri"/>
                        </a:rPr>
                        <a:t>AUTO</a:t>
                      </a:r>
                      <a:endParaRPr sz="1600" u="none" cap="none" strike="noStrike">
                        <a:solidFill>
                          <a:srgbClr val="00B2C2"/>
                        </a:solidFill>
                      </a:endParaRPr>
                    </a:p>
                    <a:p>
                      <a:pPr indent="0" lvl="0" marL="46038" marR="0" rtl="0" algn="l">
                        <a:lnSpc>
                          <a:spcPct val="100000"/>
                        </a:lnSpc>
                        <a:spcBef>
                          <a:spcPts val="0"/>
                        </a:spcBef>
                        <a:spcAft>
                          <a:spcPts val="0"/>
                        </a:spcAft>
                        <a:buClr>
                          <a:srgbClr val="000000"/>
                        </a:buClr>
                        <a:buSzPts val="1600"/>
                        <a:buFont typeface="Arial"/>
                        <a:buNone/>
                      </a:pPr>
                      <a:r>
                        <a:rPr b="1" lang="es-PE" sz="1600" u="none" cap="none" strike="noStrike">
                          <a:solidFill>
                            <a:srgbClr val="00B2C2"/>
                          </a:solidFill>
                          <a:latin typeface="Calibri"/>
                          <a:ea typeface="Calibri"/>
                          <a:cs typeface="Calibri"/>
                          <a:sym typeface="Calibri"/>
                        </a:rPr>
                        <a:t>MOTIVACIÓN</a:t>
                      </a:r>
                      <a:endParaRPr sz="1600" u="none" cap="none" strike="noStrike">
                        <a:solidFill>
                          <a:srgbClr val="00B2C2"/>
                        </a:solidFill>
                      </a:endParaRPr>
                    </a:p>
                  </a:txBody>
                  <a:tcPr marT="45725" marB="45725" marR="91450" marL="91450" anchor="ctr">
                    <a:lnL cap="flat" cmpd="sng" w="12700">
                      <a:solidFill>
                        <a:srgbClr val="808799"/>
                      </a:solidFill>
                      <a:prstDash val="solid"/>
                      <a:round/>
                      <a:headEnd len="sm" w="sm" type="none"/>
                      <a:tailEnd len="sm" w="sm" type="none"/>
                    </a:lnL>
                    <a:lnR cap="flat" cmpd="sng" w="12700">
                      <a:solidFill>
                        <a:srgbClr val="808799"/>
                      </a:solidFill>
                      <a:prstDash val="solid"/>
                      <a:round/>
                      <a:headEnd len="sm" w="sm" type="none"/>
                      <a:tailEnd len="sm" w="sm" type="none"/>
                    </a:lnR>
                    <a:lnT cap="flat" cmpd="sng" w="12700">
                      <a:solidFill>
                        <a:srgbClr val="00B2C2"/>
                      </a:solidFill>
                      <a:prstDash val="solid"/>
                      <a:round/>
                      <a:headEnd len="sm" w="sm" type="none"/>
                      <a:tailEnd len="sm" w="sm" type="none"/>
                    </a:lnT>
                    <a:lnB cap="flat" cmpd="sng" w="12700">
                      <a:solidFill>
                        <a:srgbClr val="808799"/>
                      </a:solidFill>
                      <a:prstDash val="solid"/>
                      <a:round/>
                      <a:headEnd len="sm" w="sm" type="none"/>
                      <a:tailEnd len="sm" w="sm" type="none"/>
                    </a:lnB>
                    <a:solidFill>
                      <a:srgbClr val="D1EFF4"/>
                    </a:solidFill>
                  </a:tcPr>
                </a:tc>
                <a:tc>
                  <a:txBody>
                    <a:bodyPr/>
                    <a:lstStyle/>
                    <a:p>
                      <a:pPr indent="46038" lvl="0" marL="0" marR="0" rtl="0" algn="l">
                        <a:lnSpc>
                          <a:spcPct val="100000"/>
                        </a:lnSpc>
                        <a:spcBef>
                          <a:spcPts val="0"/>
                        </a:spcBef>
                        <a:spcAft>
                          <a:spcPts val="0"/>
                        </a:spcAft>
                        <a:buClr>
                          <a:srgbClr val="000000"/>
                        </a:buClr>
                        <a:buSzPts val="1600"/>
                        <a:buFont typeface="Arial"/>
                        <a:buNone/>
                      </a:pPr>
                      <a:r>
                        <a:rPr b="1" lang="es-PE" sz="1600" u="none" cap="none" strike="noStrike">
                          <a:solidFill>
                            <a:srgbClr val="EE4539"/>
                          </a:solidFill>
                          <a:latin typeface="Calibri"/>
                          <a:ea typeface="Calibri"/>
                          <a:cs typeface="Calibri"/>
                          <a:sym typeface="Calibri"/>
                        </a:rPr>
                        <a:t>RETRAERSE</a:t>
                      </a:r>
                      <a:endParaRPr sz="1600" u="none" cap="none" strike="noStrike">
                        <a:solidFill>
                          <a:srgbClr val="EE4539"/>
                        </a:solidFill>
                      </a:endParaRPr>
                    </a:p>
                    <a:p>
                      <a:pPr indent="46038" lvl="0" marL="0" marR="0" rtl="0" algn="l">
                        <a:lnSpc>
                          <a:spcPct val="100000"/>
                        </a:lnSpc>
                        <a:spcBef>
                          <a:spcPts val="0"/>
                        </a:spcBef>
                        <a:spcAft>
                          <a:spcPts val="0"/>
                        </a:spcAft>
                        <a:buClr>
                          <a:srgbClr val="000000"/>
                        </a:buClr>
                        <a:buSzPts val="1600"/>
                        <a:buFont typeface="Arial"/>
                        <a:buNone/>
                      </a:pPr>
                      <a:r>
                        <a:rPr b="1" lang="es-PE" sz="1600" u="none" cap="none" strike="noStrike">
                          <a:solidFill>
                            <a:srgbClr val="EE4539"/>
                          </a:solidFill>
                          <a:latin typeface="Calibri"/>
                          <a:ea typeface="Calibri"/>
                          <a:cs typeface="Calibri"/>
                          <a:sym typeface="Calibri"/>
                        </a:rPr>
                        <a:t>AISLARSE</a:t>
                      </a:r>
                      <a:endParaRPr sz="1600" u="none" cap="none" strike="noStrike">
                        <a:solidFill>
                          <a:srgbClr val="EE4539"/>
                        </a:solidFill>
                      </a:endParaRPr>
                    </a:p>
                    <a:p>
                      <a:pPr indent="46038" lvl="0" marL="0" marR="0" rtl="0" algn="l">
                        <a:lnSpc>
                          <a:spcPct val="100000"/>
                        </a:lnSpc>
                        <a:spcBef>
                          <a:spcPts val="0"/>
                        </a:spcBef>
                        <a:spcAft>
                          <a:spcPts val="0"/>
                        </a:spcAft>
                        <a:buClr>
                          <a:srgbClr val="000000"/>
                        </a:buClr>
                        <a:buSzPts val="1600"/>
                        <a:buFont typeface="Arial"/>
                        <a:buNone/>
                      </a:pPr>
                      <a:r>
                        <a:rPr b="1" lang="es-PE" sz="1600" u="none" cap="none" strike="noStrike">
                          <a:solidFill>
                            <a:srgbClr val="EE4539"/>
                          </a:solidFill>
                          <a:latin typeface="Calibri"/>
                          <a:ea typeface="Calibri"/>
                          <a:cs typeface="Calibri"/>
                          <a:sym typeface="Calibri"/>
                        </a:rPr>
                        <a:t>FRUSTRARSE</a:t>
                      </a:r>
                      <a:endParaRPr sz="1600" u="none" cap="none" strike="noStrike">
                        <a:solidFill>
                          <a:srgbClr val="EE4539"/>
                        </a:solidFill>
                      </a:endParaRPr>
                    </a:p>
                    <a:p>
                      <a:pPr indent="46038" lvl="0" marL="0" marR="0" rtl="0" algn="l">
                        <a:lnSpc>
                          <a:spcPct val="100000"/>
                        </a:lnSpc>
                        <a:spcBef>
                          <a:spcPts val="0"/>
                        </a:spcBef>
                        <a:spcAft>
                          <a:spcPts val="0"/>
                        </a:spcAft>
                        <a:buClr>
                          <a:srgbClr val="000000"/>
                        </a:buClr>
                        <a:buSzPts val="1600"/>
                        <a:buFont typeface="Arial"/>
                        <a:buNone/>
                      </a:pPr>
                      <a:r>
                        <a:rPr b="1" lang="es-PE" sz="1600" u="none" cap="none" strike="noStrike">
                          <a:solidFill>
                            <a:srgbClr val="EE4539"/>
                          </a:solidFill>
                          <a:latin typeface="Calibri"/>
                          <a:ea typeface="Calibri"/>
                          <a:cs typeface="Calibri"/>
                          <a:sym typeface="Calibri"/>
                        </a:rPr>
                        <a:t>HUIR</a:t>
                      </a:r>
                      <a:endParaRPr sz="1600" u="none" cap="none" strike="noStrike">
                        <a:solidFill>
                          <a:srgbClr val="EE4539"/>
                        </a:solidFill>
                      </a:endParaRPr>
                    </a:p>
                    <a:p>
                      <a:pPr indent="46038" lvl="0" marL="0" marR="0" rtl="0" algn="l">
                        <a:lnSpc>
                          <a:spcPct val="100000"/>
                        </a:lnSpc>
                        <a:spcBef>
                          <a:spcPts val="0"/>
                        </a:spcBef>
                        <a:spcAft>
                          <a:spcPts val="0"/>
                        </a:spcAft>
                        <a:buClr>
                          <a:srgbClr val="000000"/>
                        </a:buClr>
                        <a:buSzPts val="1600"/>
                        <a:buFont typeface="Arial"/>
                        <a:buNone/>
                      </a:pPr>
                      <a:r>
                        <a:rPr b="1" lang="es-PE" sz="1600" u="none" cap="none" strike="noStrike">
                          <a:solidFill>
                            <a:srgbClr val="EE4539"/>
                          </a:solidFill>
                          <a:latin typeface="Calibri"/>
                          <a:ea typeface="Calibri"/>
                          <a:cs typeface="Calibri"/>
                          <a:sym typeface="Calibri"/>
                        </a:rPr>
                        <a:t>IMPULSIVIDAD</a:t>
                      </a:r>
                      <a:endParaRPr sz="1600" u="none" cap="none" strike="noStrike">
                        <a:solidFill>
                          <a:srgbClr val="EE4539"/>
                        </a:solidFill>
                      </a:endParaRPr>
                    </a:p>
                  </a:txBody>
                  <a:tcPr marT="45725" marB="45725" marR="91450" marL="91450" anchor="ctr">
                    <a:lnL cap="flat" cmpd="sng" w="12700">
                      <a:solidFill>
                        <a:srgbClr val="808799"/>
                      </a:solidFill>
                      <a:prstDash val="solid"/>
                      <a:round/>
                      <a:headEnd len="sm" w="sm" type="none"/>
                      <a:tailEnd len="sm" w="sm" type="none"/>
                    </a:lnL>
                    <a:lnR cap="flat" cmpd="sng" w="12700">
                      <a:solidFill>
                        <a:srgbClr val="808799"/>
                      </a:solidFill>
                      <a:prstDash val="solid"/>
                      <a:round/>
                      <a:headEnd len="sm" w="sm" type="none"/>
                      <a:tailEnd len="sm" w="sm" type="none"/>
                    </a:lnR>
                    <a:lnT cap="flat" cmpd="sng" w="12700">
                      <a:solidFill>
                        <a:srgbClr val="808799"/>
                      </a:solidFill>
                      <a:prstDash val="solid"/>
                      <a:round/>
                      <a:headEnd len="sm" w="sm" type="none"/>
                      <a:tailEnd len="sm" w="sm" type="none"/>
                    </a:lnT>
                    <a:lnB cap="flat" cmpd="sng" w="12700">
                      <a:solidFill>
                        <a:srgbClr val="808799"/>
                      </a:solidFill>
                      <a:prstDash val="solid"/>
                      <a:round/>
                      <a:headEnd len="sm" w="sm" type="none"/>
                      <a:tailEnd len="sm" w="sm" type="none"/>
                    </a:lnB>
                    <a:solidFill>
                      <a:srgbClr val="FBC8C4"/>
                    </a:solidFill>
                  </a:tcPr>
                </a:tc>
              </a:tr>
            </a:tbl>
          </a:graphicData>
        </a:graphic>
      </p:graphicFrame>
      <p:sp>
        <p:nvSpPr>
          <p:cNvPr id="314" name="Google Shape;314;p2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INTELIGENCIA EMOCIONAL</a:t>
            </a:r>
            <a:endParaRPr b="0" i="0" sz="1400" u="none" cap="none" strike="noStrike">
              <a:solidFill>
                <a:srgbClr val="000000"/>
              </a:solidFill>
              <a:latin typeface="Arial"/>
              <a:ea typeface="Arial"/>
              <a:cs typeface="Arial"/>
              <a:sym typeface="Arial"/>
            </a:endParaRPr>
          </a:p>
        </p:txBody>
      </p:sp>
      <p:pic>
        <p:nvPicPr>
          <p:cNvPr id="315" name="Google Shape;315;p23"/>
          <p:cNvPicPr preferRelativeResize="0"/>
          <p:nvPr/>
        </p:nvPicPr>
        <p:blipFill rotWithShape="1">
          <a:blip r:embed="rId3">
            <a:alphaModFix/>
          </a:blip>
          <a:srcRect b="0" l="0" r="0" t="0"/>
          <a:stretch/>
        </p:blipFill>
        <p:spPr>
          <a:xfrm>
            <a:off x="2909888" y="3606799"/>
            <a:ext cx="528109" cy="528109"/>
          </a:xfrm>
          <a:prstGeom prst="rect">
            <a:avLst/>
          </a:prstGeom>
          <a:noFill/>
          <a:ln>
            <a:noFill/>
          </a:ln>
        </p:spPr>
      </p:pic>
      <p:pic>
        <p:nvPicPr>
          <p:cNvPr id="316" name="Google Shape;316;p23"/>
          <p:cNvPicPr preferRelativeResize="0"/>
          <p:nvPr/>
        </p:nvPicPr>
        <p:blipFill rotWithShape="1">
          <a:blip r:embed="rId4">
            <a:alphaModFix/>
          </a:blip>
          <a:srcRect b="0" l="0" r="0" t="0"/>
          <a:stretch/>
        </p:blipFill>
        <p:spPr>
          <a:xfrm>
            <a:off x="2274889" y="3606799"/>
            <a:ext cx="528109" cy="528109"/>
          </a:xfrm>
          <a:prstGeom prst="rect">
            <a:avLst/>
          </a:prstGeom>
          <a:noFill/>
          <a:ln>
            <a:noFill/>
          </a:ln>
        </p:spPr>
      </p:pic>
      <p:pic>
        <p:nvPicPr>
          <p:cNvPr id="317" name="Google Shape;317;p23"/>
          <p:cNvPicPr preferRelativeResize="0"/>
          <p:nvPr/>
        </p:nvPicPr>
        <p:blipFill rotWithShape="1">
          <a:blip r:embed="rId5">
            <a:alphaModFix/>
          </a:blip>
          <a:srcRect b="0" l="0" r="0" t="0"/>
          <a:stretch/>
        </p:blipFill>
        <p:spPr>
          <a:xfrm>
            <a:off x="2274889" y="2528356"/>
            <a:ext cx="528109" cy="528109"/>
          </a:xfrm>
          <a:prstGeom prst="rect">
            <a:avLst/>
          </a:prstGeom>
          <a:noFill/>
          <a:ln>
            <a:noFill/>
          </a:ln>
        </p:spPr>
      </p:pic>
    </p:spTree>
  </p:cSld>
  <p:clrMapOvr>
    <a:masterClrMapping/>
  </p:clrMapOvr>
  <p:transition>
    <p:fade/>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4"/>
          <p:cNvSpPr/>
          <p:nvPr/>
        </p:nvSpPr>
        <p:spPr>
          <a:xfrm>
            <a:off x="3362325" y="1616604"/>
            <a:ext cx="4305300" cy="1982305"/>
          </a:xfrm>
          <a:prstGeom prst="rect">
            <a:avLst/>
          </a:prstGeom>
          <a:noFill/>
          <a:ln cap="flat" cmpd="sng" w="19050">
            <a:solidFill>
              <a:srgbClr val="8087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4" name="Google Shape;324;p24"/>
          <p:cNvSpPr/>
          <p:nvPr/>
        </p:nvSpPr>
        <p:spPr>
          <a:xfrm>
            <a:off x="506414" y="926622"/>
            <a:ext cx="255270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INTELIGENCIA EMOCIONAL</a:t>
            </a:r>
            <a:endParaRPr b="0" i="0" sz="1400" u="none" cap="none" strike="noStrike">
              <a:solidFill>
                <a:schemeClr val="dk1"/>
              </a:solidFill>
              <a:latin typeface="Arial"/>
              <a:ea typeface="Arial"/>
              <a:cs typeface="Arial"/>
              <a:sym typeface="Arial"/>
            </a:endParaRPr>
          </a:p>
        </p:txBody>
      </p:sp>
      <p:pic>
        <p:nvPicPr>
          <p:cNvPr id="325" name="Google Shape;325;p24"/>
          <p:cNvPicPr preferRelativeResize="0"/>
          <p:nvPr/>
        </p:nvPicPr>
        <p:blipFill rotWithShape="1">
          <a:blip r:embed="rId3">
            <a:alphaModFix/>
          </a:blip>
          <a:srcRect b="0" l="0" r="0" t="0"/>
          <a:stretch/>
        </p:blipFill>
        <p:spPr>
          <a:xfrm>
            <a:off x="511705" y="2676103"/>
            <a:ext cx="2555876" cy="2555876"/>
          </a:xfrm>
          <a:prstGeom prst="rect">
            <a:avLst/>
          </a:prstGeom>
          <a:noFill/>
          <a:ln>
            <a:noFill/>
          </a:ln>
        </p:spPr>
      </p:pic>
      <p:sp>
        <p:nvSpPr>
          <p:cNvPr id="326" name="Google Shape;326;p24"/>
          <p:cNvSpPr/>
          <p:nvPr/>
        </p:nvSpPr>
        <p:spPr>
          <a:xfrm>
            <a:off x="3386666" y="4277150"/>
            <a:ext cx="5289022" cy="95410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El control de impulsos nos permite dar tiempo a nuestro lado racional e intervenir antes de reaccionar en forma inapropiada.</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1" i="0" lang="es-PE" sz="1400" u="none" cap="none" strike="noStrike">
                <a:solidFill>
                  <a:schemeClr val="dk1"/>
                </a:solidFill>
                <a:latin typeface="Calibri"/>
                <a:ea typeface="Calibri"/>
                <a:cs typeface="Calibri"/>
                <a:sym typeface="Calibri"/>
              </a:rPr>
              <a:t>Goleman</a:t>
            </a:r>
            <a:endParaRPr b="0" i="0" sz="1200" u="none" cap="none" strike="noStrike">
              <a:solidFill>
                <a:schemeClr val="dk1"/>
              </a:solidFill>
              <a:latin typeface="Calibri"/>
              <a:ea typeface="Calibri"/>
              <a:cs typeface="Calibri"/>
              <a:sym typeface="Calibri"/>
            </a:endParaRPr>
          </a:p>
        </p:txBody>
      </p:sp>
      <p:sp>
        <p:nvSpPr>
          <p:cNvPr id="327" name="Google Shape;327;p24"/>
          <p:cNvSpPr/>
          <p:nvPr/>
        </p:nvSpPr>
        <p:spPr>
          <a:xfrm>
            <a:off x="4709001" y="2301499"/>
            <a:ext cx="1704975" cy="64633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CONTROL DE IMPULSOS</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000"/>
              <a:buFont typeface="Arial"/>
              <a:buNone/>
            </a:pPr>
            <a:r>
              <a:rPr b="1" i="0" lang="es-PE" sz="1000" u="none" cap="none" strike="noStrike">
                <a:solidFill>
                  <a:srgbClr val="3F3F3F"/>
                </a:solidFill>
                <a:latin typeface="Calibri"/>
                <a:ea typeface="Calibri"/>
                <a:cs typeface="Calibri"/>
                <a:sym typeface="Calibri"/>
              </a:rPr>
              <a:t>(Hull)</a:t>
            </a:r>
            <a:endParaRPr b="0" i="0" sz="1400" u="none" cap="none" strike="noStrike">
              <a:solidFill>
                <a:srgbClr val="000000"/>
              </a:solidFill>
              <a:latin typeface="Arial"/>
              <a:ea typeface="Arial"/>
              <a:cs typeface="Arial"/>
              <a:sym typeface="Arial"/>
            </a:endParaRPr>
          </a:p>
        </p:txBody>
      </p:sp>
      <p:sp>
        <p:nvSpPr>
          <p:cNvPr id="328" name="Google Shape;328;p2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INTELIGENCIA EMOCIONAL</a:t>
            </a:r>
            <a:endParaRPr b="0" i="0" sz="1400" u="none" cap="none" strike="noStrike">
              <a:solidFill>
                <a:srgbClr val="000000"/>
              </a:solidFill>
              <a:latin typeface="Arial"/>
              <a:ea typeface="Arial"/>
              <a:cs typeface="Arial"/>
              <a:sym typeface="Arial"/>
            </a:endParaRPr>
          </a:p>
        </p:txBody>
      </p:sp>
      <p:sp>
        <p:nvSpPr>
          <p:cNvPr id="329" name="Google Shape;329;p24"/>
          <p:cNvSpPr/>
          <p:nvPr/>
        </p:nvSpPr>
        <p:spPr>
          <a:xfrm>
            <a:off x="4648198" y="1276877"/>
            <a:ext cx="1998135" cy="670454"/>
          </a:xfrm>
          <a:prstGeom prst="roundRect">
            <a:avLst>
              <a:gd fmla="val 18020"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s-PE" sz="1200" u="none" cap="none" strike="noStrike">
                <a:solidFill>
                  <a:schemeClr val="lt1"/>
                </a:solidFill>
                <a:latin typeface="Calibri"/>
                <a:ea typeface="Calibri"/>
                <a:cs typeface="Calibri"/>
                <a:sym typeface="Calibri"/>
              </a:rPr>
              <a:t>Es la habilidad para </a:t>
            </a:r>
            <a:br>
              <a:rPr b="0" i="0" lang="es-PE" sz="1200" u="none" cap="none" strike="noStrike">
                <a:solidFill>
                  <a:schemeClr val="lt1"/>
                </a:solidFill>
                <a:latin typeface="Calibri"/>
                <a:ea typeface="Calibri"/>
                <a:cs typeface="Calibri"/>
                <a:sym typeface="Calibri"/>
              </a:rPr>
            </a:br>
            <a:r>
              <a:rPr b="0" i="0" lang="es-PE" sz="1200" u="none" cap="none" strike="noStrike">
                <a:solidFill>
                  <a:schemeClr val="lt1"/>
                </a:solidFill>
                <a:latin typeface="Calibri"/>
                <a:ea typeface="Calibri"/>
                <a:cs typeface="Calibri"/>
                <a:sym typeface="Calibri"/>
              </a:rPr>
              <a:t>resistir o retardar impulsos </a:t>
            </a:r>
            <a:endParaRPr b="0" i="0" sz="1400" u="none" cap="none" strike="noStrike">
              <a:solidFill>
                <a:srgbClr val="000000"/>
              </a:solidFill>
              <a:latin typeface="Arial"/>
              <a:ea typeface="Arial"/>
              <a:cs typeface="Arial"/>
              <a:sym typeface="Arial"/>
            </a:endParaRPr>
          </a:p>
        </p:txBody>
      </p:sp>
      <p:sp>
        <p:nvSpPr>
          <p:cNvPr id="330" name="Google Shape;330;p24"/>
          <p:cNvSpPr/>
          <p:nvPr/>
        </p:nvSpPr>
        <p:spPr>
          <a:xfrm>
            <a:off x="4648198" y="3258076"/>
            <a:ext cx="1998135" cy="670454"/>
          </a:xfrm>
          <a:prstGeom prst="roundRect">
            <a:avLst>
              <a:gd fmla="val 18020"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s-PE" sz="1200" u="none" cap="none" strike="noStrike">
                <a:solidFill>
                  <a:schemeClr val="lt1"/>
                </a:solidFill>
                <a:latin typeface="Calibri"/>
                <a:ea typeface="Calibri"/>
                <a:cs typeface="Calibri"/>
                <a:sym typeface="Calibri"/>
              </a:rPr>
              <a:t>Inteligencia emocional</a:t>
            </a:r>
            <a:endParaRPr b="0" i="0" sz="1400" u="none" cap="none" strike="noStrike">
              <a:solidFill>
                <a:srgbClr val="000000"/>
              </a:solidFill>
              <a:latin typeface="Arial"/>
              <a:ea typeface="Arial"/>
              <a:cs typeface="Arial"/>
              <a:sym typeface="Arial"/>
            </a:endParaRPr>
          </a:p>
        </p:txBody>
      </p:sp>
      <p:sp>
        <p:nvSpPr>
          <p:cNvPr id="331" name="Google Shape;331;p24"/>
          <p:cNvSpPr/>
          <p:nvPr/>
        </p:nvSpPr>
        <p:spPr>
          <a:xfrm>
            <a:off x="6680197" y="2272529"/>
            <a:ext cx="1998135" cy="670454"/>
          </a:xfrm>
          <a:prstGeom prst="roundRect">
            <a:avLst>
              <a:gd fmla="val 18020" name="adj"/>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s-PE" sz="1200" u="none" cap="none" strike="noStrike">
                <a:solidFill>
                  <a:schemeClr val="lt1"/>
                </a:solidFill>
                <a:latin typeface="Calibri"/>
                <a:ea typeface="Calibri"/>
                <a:cs typeface="Calibri"/>
                <a:sym typeface="Calibri"/>
              </a:rPr>
              <a:t>Capacidad para aceptar nuestros impulsos</a:t>
            </a:r>
            <a:endParaRPr b="0" i="0" sz="1400" u="none" cap="none" strike="noStrike">
              <a:solidFill>
                <a:srgbClr val="000000"/>
              </a:solidFill>
              <a:latin typeface="Arial"/>
              <a:ea typeface="Arial"/>
              <a:cs typeface="Arial"/>
              <a:sym typeface="Arial"/>
            </a:endParaRPr>
          </a:p>
        </p:txBody>
      </p:sp>
      <p:sp>
        <p:nvSpPr>
          <p:cNvPr id="332" name="Google Shape;332;p24"/>
          <p:cNvSpPr/>
          <p:nvPr/>
        </p:nvSpPr>
        <p:spPr>
          <a:xfrm>
            <a:off x="2363256" y="2272529"/>
            <a:ext cx="1998135" cy="670454"/>
          </a:xfrm>
          <a:prstGeom prst="roundRect">
            <a:avLst>
              <a:gd fmla="val 18020" name="adj"/>
            </a:avLst>
          </a:prstGeom>
          <a:solidFill>
            <a:srgbClr val="FE76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s-PE" sz="1200" u="none" cap="none" strike="noStrike">
                <a:solidFill>
                  <a:schemeClr val="lt1"/>
                </a:solidFill>
                <a:latin typeface="Calibri"/>
                <a:ea typeface="Calibri"/>
                <a:cs typeface="Calibri"/>
                <a:sym typeface="Calibri"/>
              </a:rPr>
              <a:t>Controlar la agresión, la hostilidad y la  conducta irresponsable.</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25"/>
          <p:cNvSpPr/>
          <p:nvPr/>
        </p:nvSpPr>
        <p:spPr>
          <a:xfrm>
            <a:off x="506413" y="926622"/>
            <a:ext cx="2305798" cy="238526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500"/>
              <a:buFont typeface="Arial"/>
              <a:buNone/>
            </a:pPr>
            <a:r>
              <a:rPr b="1" i="0" lang="es-PE" sz="1500" u="none" cap="none" strike="noStrike">
                <a:solidFill>
                  <a:schemeClr val="dk1"/>
                </a:solidFill>
                <a:latin typeface="Calibri"/>
                <a:ea typeface="Calibri"/>
                <a:cs typeface="Calibri"/>
                <a:sym typeface="Calibri"/>
              </a:rPr>
              <a:t>BENEFICIOS DEL</a:t>
            </a:r>
            <a:br>
              <a:rPr b="1" i="0" lang="es-PE" sz="1500" u="none" cap="none" strike="noStrike">
                <a:solidFill>
                  <a:schemeClr val="dk1"/>
                </a:solidFill>
                <a:latin typeface="Calibri"/>
                <a:ea typeface="Calibri"/>
                <a:cs typeface="Calibri"/>
                <a:sym typeface="Calibri"/>
              </a:rPr>
            </a:br>
            <a:r>
              <a:rPr b="1" i="0" lang="es-PE" sz="1500" u="none" cap="none" strike="noStrike">
                <a:solidFill>
                  <a:schemeClr val="dk1"/>
                </a:solidFill>
                <a:latin typeface="Calibri"/>
                <a:ea typeface="Calibri"/>
                <a:cs typeface="Calibri"/>
                <a:sym typeface="Calibri"/>
              </a:rPr>
              <a:t>CONTROL DE IMPULSOS</a:t>
            </a:r>
            <a:endParaRPr b="0" i="0" sz="1500" u="none" cap="none" strike="noStrike">
              <a:solidFill>
                <a:schemeClr val="dk1"/>
              </a:solidFill>
              <a:latin typeface="Calibri"/>
              <a:ea typeface="Calibri"/>
              <a:cs typeface="Calibri"/>
              <a:sym typeface="Calibri"/>
            </a:endParaRPr>
          </a:p>
          <a:p>
            <a:pPr indent="0" lvl="0" marL="0" marR="0" rtl="0" algn="l">
              <a:lnSpc>
                <a:spcPct val="100000"/>
              </a:lnSpc>
              <a:spcBef>
                <a:spcPts val="6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Controlar el impulso incrementa la productividad y la autoconfianza de la persona, la hace más tolerante, la habilita para usar la determinación y aumentar el razonamiento, antes de que la urgencia sea irresistible.</a:t>
            </a:r>
            <a:endParaRPr b="0" i="0" sz="1500" u="none" cap="none" strike="noStrike">
              <a:solidFill>
                <a:schemeClr val="dk1"/>
              </a:solidFill>
              <a:latin typeface="Calibri"/>
              <a:ea typeface="Calibri"/>
              <a:cs typeface="Calibri"/>
              <a:sym typeface="Calibri"/>
            </a:endParaRPr>
          </a:p>
        </p:txBody>
      </p:sp>
      <p:pic>
        <p:nvPicPr>
          <p:cNvPr id="339" name="Google Shape;339;p25"/>
          <p:cNvPicPr preferRelativeResize="0"/>
          <p:nvPr/>
        </p:nvPicPr>
        <p:blipFill rotWithShape="1">
          <a:blip r:embed="rId3">
            <a:alphaModFix/>
          </a:blip>
          <a:srcRect b="0" l="1841" r="0" t="0"/>
          <a:stretch/>
        </p:blipFill>
        <p:spPr>
          <a:xfrm flipH="1">
            <a:off x="2928455" y="912813"/>
            <a:ext cx="5747232" cy="4321175"/>
          </a:xfrm>
          <a:prstGeom prst="rect">
            <a:avLst/>
          </a:prstGeom>
          <a:noFill/>
          <a:ln>
            <a:noFill/>
          </a:ln>
        </p:spPr>
      </p:pic>
      <p:sp>
        <p:nvSpPr>
          <p:cNvPr id="340" name="Google Shape;340;p25"/>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INTELIGENCIA EMOCIONAL</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9"/>
          <p:cNvSpPr/>
          <p:nvPr/>
        </p:nvSpPr>
        <p:spPr>
          <a:xfrm>
            <a:off x="0" y="0"/>
            <a:ext cx="9144000" cy="5715000"/>
          </a:xfrm>
          <a:prstGeom prst="rect">
            <a:avLst/>
          </a:prstGeom>
          <a:solidFill>
            <a:srgbClr val="654E9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nvGrpSpPr>
          <p:cNvPr id="346" name="Google Shape;346;p39"/>
          <p:cNvGrpSpPr/>
          <p:nvPr/>
        </p:nvGrpSpPr>
        <p:grpSpPr>
          <a:xfrm>
            <a:off x="2506315" y="2194222"/>
            <a:ext cx="4581728" cy="1326557"/>
            <a:chOff x="2403187" y="2211377"/>
            <a:chExt cx="4581728" cy="1326557"/>
          </a:xfrm>
        </p:grpSpPr>
        <p:sp>
          <p:nvSpPr>
            <p:cNvPr id="347" name="Google Shape;347;p39"/>
            <p:cNvSpPr txBox="1"/>
            <p:nvPr/>
          </p:nvSpPr>
          <p:spPr>
            <a:xfrm>
              <a:off x="2403187"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3600"/>
                <a:buFont typeface="Arial"/>
                <a:buNone/>
              </a:pPr>
              <a:r>
                <a:rPr b="0" i="0" lang="es-PE" sz="3600" u="none" cap="none" strike="noStrike">
                  <a:solidFill>
                    <a:schemeClr val="lt1"/>
                  </a:solidFill>
                  <a:latin typeface="Arial"/>
                  <a:ea typeface="Arial"/>
                  <a:cs typeface="Arial"/>
                  <a:sym typeface="Arial"/>
                </a:rPr>
                <a:t>CONCLUSIONES</a:t>
              </a:r>
              <a:br>
                <a:rPr b="0" i="0" lang="es-PE" sz="3600" u="none" cap="none" strike="noStrike">
                  <a:solidFill>
                    <a:schemeClr val="lt1"/>
                  </a:solidFill>
                  <a:latin typeface="Arial"/>
                  <a:ea typeface="Arial"/>
                  <a:cs typeface="Arial"/>
                  <a:sym typeface="Arial"/>
                </a:rPr>
              </a:br>
              <a:r>
                <a:rPr b="1" i="0" lang="es-PE" sz="3600" u="none" cap="none" strike="noStrike">
                  <a:solidFill>
                    <a:schemeClr val="lt1"/>
                  </a:solidFill>
                  <a:latin typeface="Arial"/>
                  <a:ea typeface="Arial"/>
                  <a:cs typeface="Arial"/>
                  <a:sym typeface="Arial"/>
                </a:rPr>
                <a:t>MÁS REFERENCIAS</a:t>
              </a:r>
              <a:endParaRPr b="0" i="0" sz="1400" u="none" cap="none" strike="noStrike">
                <a:solidFill>
                  <a:srgbClr val="000000"/>
                </a:solidFill>
                <a:latin typeface="Arial"/>
                <a:ea typeface="Arial"/>
                <a:cs typeface="Arial"/>
                <a:sym typeface="Arial"/>
              </a:endParaRPr>
            </a:p>
          </p:txBody>
        </p:sp>
        <p:pic>
          <p:nvPicPr>
            <p:cNvPr id="348" name="Google Shape;348;p39"/>
            <p:cNvPicPr preferRelativeResize="0"/>
            <p:nvPr/>
          </p:nvPicPr>
          <p:blipFill rotWithShape="1">
            <a:blip r:embed="rId3">
              <a:alphaModFix/>
            </a:blip>
            <a:srcRect b="0" l="0" r="0" t="0"/>
            <a:stretch/>
          </p:blipFill>
          <p:spPr>
            <a:xfrm>
              <a:off x="2425491" y="2211377"/>
              <a:ext cx="202176" cy="208211"/>
            </a:xfrm>
            <a:prstGeom prst="rect">
              <a:avLst/>
            </a:prstGeom>
            <a:noFill/>
            <a:ln>
              <a:noFill/>
            </a:ln>
          </p:spPr>
        </p:pic>
      </p:grpSp>
      <p:pic>
        <p:nvPicPr>
          <p:cNvPr id="349" name="Google Shape;349;p39"/>
          <p:cNvPicPr preferRelativeResize="0"/>
          <p:nvPr/>
        </p:nvPicPr>
        <p:blipFill rotWithShape="1">
          <a:blip r:embed="rId4">
            <a:alphaModFix/>
          </a:blip>
          <a:srcRect b="0" l="0" r="0" t="0"/>
          <a:stretch/>
        </p:blipFill>
        <p:spPr>
          <a:xfrm>
            <a:off x="-1253" y="946969"/>
            <a:ext cx="2072214" cy="389806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0"/>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6" name="Google Shape;356;p40"/>
          <p:cNvSpPr txBox="1"/>
          <p:nvPr/>
        </p:nvSpPr>
        <p:spPr>
          <a:xfrm>
            <a:off x="1279545" y="912813"/>
            <a:ext cx="4920000" cy="1939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rgbClr val="000000"/>
                </a:solidFill>
                <a:latin typeface="Calibri"/>
                <a:ea typeface="Calibri"/>
                <a:cs typeface="Calibri"/>
                <a:sym typeface="Calibri"/>
              </a:rPr>
              <a:t>La impulsividad es la predisposición de una persona para actuar sin pensar en las consecuencias.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rgbClr val="000000"/>
                </a:solidFill>
                <a:latin typeface="Calibri"/>
                <a:ea typeface="Calibri"/>
                <a:cs typeface="Calibri"/>
                <a:sym typeface="Calibri"/>
              </a:rPr>
              <a:t>La impulsividad influye en nuestras capacidades de planeación, toma de decisiones, autorregulación emocional, motivación y flexibilidad cognitiva.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rgbClr val="000000"/>
                </a:solidFill>
                <a:latin typeface="Calibri"/>
                <a:ea typeface="Calibri"/>
                <a:cs typeface="Calibri"/>
                <a:sym typeface="Calibri"/>
              </a:rPr>
              <a:t>La frustración es una vivencia emocional frente a una situación donde poseemos deseos o necesidades que no son cumplidas.</a:t>
            </a:r>
            <a:endParaRPr b="0" i="0" sz="1400" u="none" cap="none" strike="noStrike">
              <a:solidFill>
                <a:srgbClr val="000000"/>
              </a:solidFill>
              <a:latin typeface="Arial"/>
              <a:ea typeface="Arial"/>
              <a:cs typeface="Arial"/>
              <a:sym typeface="Arial"/>
            </a:endParaRPr>
          </a:p>
        </p:txBody>
      </p:sp>
      <p:pic>
        <p:nvPicPr>
          <p:cNvPr id="357" name="Google Shape;357;p40"/>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pic>
        <p:nvPicPr>
          <p:cNvPr id="358" name="Google Shape;358;p40"/>
          <p:cNvPicPr preferRelativeResize="0"/>
          <p:nvPr/>
        </p:nvPicPr>
        <p:blipFill rotWithShape="1">
          <a:blip r:embed="rId3">
            <a:alphaModFix/>
          </a:blip>
          <a:srcRect b="0" l="0" r="0" t="0"/>
          <a:stretch/>
        </p:blipFill>
        <p:spPr>
          <a:xfrm>
            <a:off x="1011260" y="1593530"/>
            <a:ext cx="114138" cy="117546"/>
          </a:xfrm>
          <a:prstGeom prst="rect">
            <a:avLst/>
          </a:prstGeom>
          <a:noFill/>
          <a:ln>
            <a:noFill/>
          </a:ln>
        </p:spPr>
      </p:pic>
      <p:sp>
        <p:nvSpPr>
          <p:cNvPr id="359" name="Google Shape;359;p40"/>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360" name="Google Shape;360;p40"/>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361" name="Google Shape;361;p40"/>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CONCLUSIONES </a:t>
            </a:r>
            <a:endParaRPr b="0" i="0" sz="1400" u="none" cap="none" strike="noStrike">
              <a:solidFill>
                <a:srgbClr val="000000"/>
              </a:solidFill>
              <a:latin typeface="Arial"/>
              <a:ea typeface="Arial"/>
              <a:cs typeface="Arial"/>
              <a:sym typeface="Arial"/>
            </a:endParaRPr>
          </a:p>
        </p:txBody>
      </p:sp>
      <p:pic>
        <p:nvPicPr>
          <p:cNvPr id="362" name="Google Shape;362;p40"/>
          <p:cNvPicPr preferRelativeResize="0"/>
          <p:nvPr/>
        </p:nvPicPr>
        <p:blipFill rotWithShape="1">
          <a:blip r:embed="rId3">
            <a:alphaModFix/>
          </a:blip>
          <a:srcRect b="0" l="0" r="0" t="0"/>
          <a:stretch/>
        </p:blipFill>
        <p:spPr>
          <a:xfrm>
            <a:off x="1011260" y="2466045"/>
            <a:ext cx="114138" cy="11754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1"/>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69" name="Google Shape;369;p41"/>
          <p:cNvSpPr txBox="1"/>
          <p:nvPr/>
        </p:nvSpPr>
        <p:spPr>
          <a:xfrm>
            <a:off x="1279545" y="912813"/>
            <a:ext cx="5072700" cy="1723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rgbClr val="000000"/>
                </a:solidFill>
                <a:latin typeface="Calibri"/>
                <a:ea typeface="Calibri"/>
                <a:cs typeface="Calibri"/>
                <a:sym typeface="Calibri"/>
              </a:rPr>
              <a:t>Las consecuencias de una baja tolerancia a la frustración son: tendencia a la desmotivación, facilismo, poca capacidad de afrontamiento, miedo al fracaso, déficit en la capacidad para resolver conflictos y poca capacidad para la toma de decisiones.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rgbClr val="000000"/>
                </a:solidFill>
                <a:latin typeface="Calibri"/>
                <a:ea typeface="Calibri"/>
                <a:cs typeface="Calibri"/>
                <a:sym typeface="Calibri"/>
              </a:rPr>
              <a:t>La inteligencia emocional permite comprender los sentimientos de los demás, tolerar las presiones y frustraciones que soportamos en el trabajo, acentuar nuestra capacidad de trabajar en equipo.</a:t>
            </a:r>
            <a:endParaRPr b="0" i="0" sz="1400" u="none" cap="none" strike="noStrike">
              <a:solidFill>
                <a:srgbClr val="000000"/>
              </a:solidFill>
              <a:latin typeface="Arial"/>
              <a:ea typeface="Arial"/>
              <a:cs typeface="Arial"/>
              <a:sym typeface="Arial"/>
            </a:endParaRPr>
          </a:p>
        </p:txBody>
      </p:sp>
      <p:pic>
        <p:nvPicPr>
          <p:cNvPr id="370" name="Google Shape;370;p41"/>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pic>
        <p:nvPicPr>
          <p:cNvPr id="371" name="Google Shape;371;p41"/>
          <p:cNvPicPr preferRelativeResize="0"/>
          <p:nvPr/>
        </p:nvPicPr>
        <p:blipFill rotWithShape="1">
          <a:blip r:embed="rId3">
            <a:alphaModFix/>
          </a:blip>
          <a:srcRect b="0" l="0" r="0" t="0"/>
          <a:stretch/>
        </p:blipFill>
        <p:spPr>
          <a:xfrm>
            <a:off x="1011260" y="2033474"/>
            <a:ext cx="114138" cy="117546"/>
          </a:xfrm>
          <a:prstGeom prst="rect">
            <a:avLst/>
          </a:prstGeom>
          <a:noFill/>
          <a:ln>
            <a:noFill/>
          </a:ln>
        </p:spPr>
      </p:pic>
      <p:sp>
        <p:nvSpPr>
          <p:cNvPr id="372" name="Google Shape;372;p41"/>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373" name="Google Shape;373;p41"/>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374" name="Google Shape;374;p41"/>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CONCLUSIONES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38"/>
          <p:cNvSpPr/>
          <p:nvPr/>
        </p:nvSpPr>
        <p:spPr>
          <a:xfrm>
            <a:off x="6918960" y="5364480"/>
            <a:ext cx="2133600" cy="22445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9" name="Google Shape;59;p38"/>
          <p:cNvSpPr txBox="1"/>
          <p:nvPr/>
        </p:nvSpPr>
        <p:spPr>
          <a:xfrm>
            <a:off x="1282298" y="918372"/>
            <a:ext cx="5521800" cy="3016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rgbClr val="262626"/>
                </a:solidFill>
                <a:latin typeface="Calibri"/>
                <a:ea typeface="Calibri"/>
                <a:cs typeface="Calibri"/>
                <a:sym typeface="Calibri"/>
              </a:rPr>
              <a:t>El ser humano cuenta con seis emociones básicas de acuerdo al investigador y psicólogo Paul Eckman: ira, miedo, tristeza, alegría, asco y sorpresa.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rgbClr val="262626"/>
                </a:solidFill>
                <a:latin typeface="Calibri"/>
                <a:ea typeface="Calibri"/>
                <a:cs typeface="Calibri"/>
                <a:sym typeface="Calibri"/>
              </a:rPr>
              <a:t>Cada emoción nos predispone de un modo diferente a la acción; cada una de ellas nos señala una dirección que, en el pasado, permitió resolver adecuadamente los innumerables desafíos a que se ha visto sometida la existencia humana.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262626"/>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rgbClr val="262626"/>
                </a:solidFill>
                <a:latin typeface="Calibri"/>
                <a:ea typeface="Calibri"/>
                <a:cs typeface="Calibri"/>
                <a:sym typeface="Calibri"/>
              </a:rPr>
              <a:t>La Impulsividad es un tema de amplia consideración por las organizaciones de hoy debido a las consecuencias que trae en la toma de decisiones.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262626"/>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rgbClr val="262626"/>
                </a:solidFill>
                <a:latin typeface="Calibri"/>
                <a:ea typeface="Calibri"/>
                <a:cs typeface="Calibri"/>
                <a:sym typeface="Calibri"/>
              </a:rPr>
              <a:t>En la actualidad los profesionales pueden ver truncada su aspiración profesional debido a esta conducta, generando que se les cierren algunas oportunidades de crecimiento. Por tal motivo, es importante saberla gestionar bien. </a:t>
            </a:r>
            <a:endParaRPr b="0" i="0" sz="1400" u="none" cap="none" strike="noStrike">
              <a:solidFill>
                <a:srgbClr val="000000"/>
              </a:solidFill>
              <a:latin typeface="Arial"/>
              <a:ea typeface="Arial"/>
              <a:cs typeface="Arial"/>
              <a:sym typeface="Arial"/>
            </a:endParaRPr>
          </a:p>
        </p:txBody>
      </p:sp>
      <p:pic>
        <p:nvPicPr>
          <p:cNvPr id="60" name="Google Shape;60;p38"/>
          <p:cNvPicPr preferRelativeResize="0"/>
          <p:nvPr/>
        </p:nvPicPr>
        <p:blipFill rotWithShape="1">
          <a:blip r:embed="rId3">
            <a:alphaModFix/>
          </a:blip>
          <a:srcRect b="0" l="0" r="0" t="0"/>
          <a:stretch/>
        </p:blipFill>
        <p:spPr>
          <a:xfrm>
            <a:off x="1010839" y="954885"/>
            <a:ext cx="117851" cy="121369"/>
          </a:xfrm>
          <a:prstGeom prst="rect">
            <a:avLst/>
          </a:prstGeom>
          <a:noFill/>
          <a:ln>
            <a:noFill/>
          </a:ln>
        </p:spPr>
      </p:pic>
      <p:sp>
        <p:nvSpPr>
          <p:cNvPr id="61" name="Google Shape;61;p38"/>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62" name="Google Shape;62;p38"/>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63" name="Google Shape;63;p38"/>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4" name="Google Shape;64;p38"/>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INTRODUCCIÓN </a:t>
            </a:r>
            <a:endParaRPr b="0" i="0" sz="1400" u="none" cap="none" strike="noStrike">
              <a:solidFill>
                <a:srgbClr val="000000"/>
              </a:solidFill>
              <a:latin typeface="Arial"/>
              <a:ea typeface="Arial"/>
              <a:cs typeface="Arial"/>
              <a:sym typeface="Arial"/>
            </a:endParaRPr>
          </a:p>
        </p:txBody>
      </p:sp>
      <p:pic>
        <p:nvPicPr>
          <p:cNvPr id="65" name="Google Shape;65;p38"/>
          <p:cNvPicPr preferRelativeResize="0"/>
          <p:nvPr/>
        </p:nvPicPr>
        <p:blipFill rotWithShape="1">
          <a:blip r:embed="rId3">
            <a:alphaModFix/>
          </a:blip>
          <a:srcRect b="0" l="0" r="0" t="0"/>
          <a:stretch/>
        </p:blipFill>
        <p:spPr>
          <a:xfrm>
            <a:off x="1010839" y="2465006"/>
            <a:ext cx="117851" cy="121369"/>
          </a:xfrm>
          <a:prstGeom prst="rect">
            <a:avLst/>
          </a:prstGeom>
          <a:noFill/>
          <a:ln>
            <a:noFill/>
          </a:ln>
        </p:spPr>
      </p:pic>
      <p:pic>
        <p:nvPicPr>
          <p:cNvPr id="66" name="Google Shape;66;p38"/>
          <p:cNvPicPr preferRelativeResize="0"/>
          <p:nvPr/>
        </p:nvPicPr>
        <p:blipFill rotWithShape="1">
          <a:blip r:embed="rId3">
            <a:alphaModFix/>
          </a:blip>
          <a:srcRect b="0" l="0" r="0" t="0"/>
          <a:stretch/>
        </p:blipFill>
        <p:spPr>
          <a:xfrm>
            <a:off x="1010839" y="3117766"/>
            <a:ext cx="117851" cy="12136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2"/>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380" name="Google Shape;380;p42"/>
          <p:cNvPicPr preferRelativeResize="0"/>
          <p:nvPr/>
        </p:nvPicPr>
        <p:blipFill rotWithShape="1">
          <a:blip r:embed="rId3">
            <a:alphaModFix/>
          </a:blip>
          <a:srcRect b="0" l="0" r="0" t="0"/>
          <a:stretch/>
        </p:blipFill>
        <p:spPr>
          <a:xfrm>
            <a:off x="3924199" y="2666298"/>
            <a:ext cx="1295601" cy="38680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3"/>
          <p:cNvSpPr/>
          <p:nvPr/>
        </p:nvSpPr>
        <p:spPr>
          <a:xfrm>
            <a:off x="2381460" y="1459311"/>
            <a:ext cx="2190540" cy="994786"/>
          </a:xfrm>
          <a:prstGeom prst="rightArrow">
            <a:avLst>
              <a:gd fmla="val 68182" name="adj1"/>
              <a:gd fmla="val 50000" name="adj2"/>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s-PE" sz="1800" u="none" cap="none" strike="noStrike">
                <a:solidFill>
                  <a:srgbClr val="FFFFFF"/>
                </a:solidFill>
                <a:latin typeface="Calibri"/>
                <a:ea typeface="Calibri"/>
                <a:cs typeface="Calibri"/>
                <a:sym typeface="Calibri"/>
              </a:rPr>
              <a:t>“IMPULSUS”</a:t>
            </a:r>
            <a:endParaRPr b="1" i="0" sz="1800" u="none" cap="none" strike="noStrike">
              <a:solidFill>
                <a:srgbClr val="FFFFFF"/>
              </a:solidFill>
              <a:latin typeface="Calibri"/>
              <a:ea typeface="Calibri"/>
              <a:cs typeface="Calibri"/>
              <a:sym typeface="Calibri"/>
            </a:endParaRPr>
          </a:p>
        </p:txBody>
      </p:sp>
      <p:sp>
        <p:nvSpPr>
          <p:cNvPr id="73" name="Google Shape;73;p3"/>
          <p:cNvSpPr/>
          <p:nvPr/>
        </p:nvSpPr>
        <p:spPr>
          <a:xfrm>
            <a:off x="4697604" y="1633538"/>
            <a:ext cx="1441938"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s-PE" sz="1800" u="none" cap="none" strike="noStrike">
                <a:solidFill>
                  <a:srgbClr val="000000"/>
                </a:solidFill>
                <a:latin typeface="Calibri"/>
                <a:ea typeface="Calibri"/>
                <a:cs typeface="Calibri"/>
                <a:sym typeface="Calibri"/>
              </a:rPr>
              <a:t>GOLPEAR O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1" i="0" lang="es-PE" sz="1800" u="none" cap="none" strike="noStrike">
                <a:solidFill>
                  <a:srgbClr val="000000"/>
                </a:solidFill>
                <a:latin typeface="Calibri"/>
                <a:ea typeface="Calibri"/>
                <a:cs typeface="Calibri"/>
                <a:sym typeface="Calibri"/>
              </a:rPr>
              <a:t>EMPUJAR</a:t>
            </a:r>
            <a:endParaRPr b="0" i="0" sz="1400" u="none" cap="none" strike="noStrike">
              <a:solidFill>
                <a:srgbClr val="000000"/>
              </a:solidFill>
              <a:latin typeface="Arial"/>
              <a:ea typeface="Arial"/>
              <a:cs typeface="Arial"/>
              <a:sym typeface="Arial"/>
            </a:endParaRPr>
          </a:p>
        </p:txBody>
      </p:sp>
      <p:sp>
        <p:nvSpPr>
          <p:cNvPr id="74" name="Google Shape;74;p3"/>
          <p:cNvSpPr/>
          <p:nvPr/>
        </p:nvSpPr>
        <p:spPr>
          <a:xfrm rot="5400000">
            <a:off x="4298965" y="2623540"/>
            <a:ext cx="546070" cy="448356"/>
          </a:xfrm>
          <a:prstGeom prst="rightArrow">
            <a:avLst>
              <a:gd fmla="val 52797" name="adj1"/>
              <a:gd fmla="val 50000" name="adj2"/>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rgbClr val="FFFFFF"/>
              </a:solidFill>
              <a:latin typeface="Calibri"/>
              <a:ea typeface="Calibri"/>
              <a:cs typeface="Calibri"/>
              <a:sym typeface="Calibri"/>
            </a:endParaRPr>
          </a:p>
        </p:txBody>
      </p:sp>
      <p:sp>
        <p:nvSpPr>
          <p:cNvPr id="75" name="Google Shape;75;p3"/>
          <p:cNvSpPr/>
          <p:nvPr/>
        </p:nvSpPr>
        <p:spPr>
          <a:xfrm>
            <a:off x="2286000" y="3333829"/>
            <a:ext cx="4572000" cy="1107996"/>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800"/>
              <a:buFont typeface="Arial"/>
              <a:buNone/>
            </a:pPr>
            <a:r>
              <a:rPr b="0" i="0" lang="es-PE" sz="1800" u="none" cap="none" strike="noStrike">
                <a:solidFill>
                  <a:srgbClr val="000000"/>
                </a:solidFill>
                <a:latin typeface="Calibri"/>
                <a:ea typeface="Calibri"/>
                <a:cs typeface="Calibri"/>
                <a:sym typeface="Calibri"/>
              </a:rPr>
              <a:t>“Predisposición a actuar sin considerar las consecuencias negativas de estas acciones”.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rPr b="1" i="0" lang="es-PE" sz="1800" u="none" cap="none" strike="noStrike">
                <a:solidFill>
                  <a:srgbClr val="7150A0"/>
                </a:solidFill>
                <a:latin typeface="Calibri"/>
                <a:ea typeface="Calibri"/>
                <a:cs typeface="Calibri"/>
                <a:sym typeface="Calibri"/>
              </a:rPr>
              <a:t>DIFICULTAD PARA INHIBIR UNA CONDUCTA</a:t>
            </a:r>
            <a:endParaRPr b="0" i="0" sz="1400" u="none" cap="none" strike="noStrike">
              <a:solidFill>
                <a:srgbClr val="7150A0"/>
              </a:solidFill>
              <a:latin typeface="Arial"/>
              <a:ea typeface="Arial"/>
              <a:cs typeface="Arial"/>
              <a:sym typeface="Arial"/>
            </a:endParaRPr>
          </a:p>
        </p:txBody>
      </p:sp>
      <p:sp>
        <p:nvSpPr>
          <p:cNvPr id="76" name="Google Shape;76;p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CONCEPTUALIZACIÓN</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CONCEPTUALIZACIÓN</a:t>
            </a:r>
            <a:endParaRPr b="0" i="0" sz="1400" u="none" cap="none" strike="noStrike">
              <a:solidFill>
                <a:srgbClr val="000000"/>
              </a:solidFill>
              <a:latin typeface="Arial"/>
              <a:ea typeface="Arial"/>
              <a:cs typeface="Arial"/>
              <a:sym typeface="Arial"/>
            </a:endParaRPr>
          </a:p>
        </p:txBody>
      </p:sp>
      <p:sp>
        <p:nvSpPr>
          <p:cNvPr id="83" name="Google Shape;83;p4"/>
          <p:cNvSpPr/>
          <p:nvPr/>
        </p:nvSpPr>
        <p:spPr>
          <a:xfrm>
            <a:off x="2282693" y="1387134"/>
            <a:ext cx="4578613" cy="923356"/>
          </a:xfrm>
          <a:prstGeom prst="roundRect">
            <a:avLst>
              <a:gd fmla="val 16667" name="adj"/>
            </a:avLst>
          </a:prstGeom>
          <a:solidFill>
            <a:srgbClr val="E3DCED"/>
          </a:solidFill>
          <a:ln>
            <a:noFill/>
          </a:ln>
        </p:spPr>
        <p:txBody>
          <a:bodyPr anchorCtr="0" anchor="ctr" bIns="0" lIns="86400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Comportarse de una manera inadecuada en un lugar específico, por ejemplo: sacar el celular en el banco o en clase</a:t>
            </a:r>
            <a:endParaRPr b="0" i="0" sz="1400" u="none" cap="none" strike="noStrike">
              <a:solidFill>
                <a:srgbClr val="000000"/>
              </a:solidFill>
              <a:latin typeface="Arial"/>
              <a:ea typeface="Arial"/>
              <a:cs typeface="Arial"/>
              <a:sym typeface="Arial"/>
            </a:endParaRPr>
          </a:p>
        </p:txBody>
      </p:sp>
      <p:sp>
        <p:nvSpPr>
          <p:cNvPr id="84" name="Google Shape;84;p4"/>
          <p:cNvSpPr/>
          <p:nvPr/>
        </p:nvSpPr>
        <p:spPr>
          <a:xfrm rot="-5400000">
            <a:off x="2200202" y="1463617"/>
            <a:ext cx="929364" cy="764381"/>
          </a:xfrm>
          <a:prstGeom prst="round2SameRect">
            <a:avLst>
              <a:gd fmla="val 16667" name="adj1"/>
              <a:gd fmla="val 0" name="adj2"/>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5" name="Google Shape;85;p4"/>
          <p:cNvSpPr/>
          <p:nvPr/>
        </p:nvSpPr>
        <p:spPr>
          <a:xfrm>
            <a:off x="2282694" y="2400753"/>
            <a:ext cx="4578613" cy="923356"/>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Decirle un insulto a alguien significativo</a:t>
            </a:r>
            <a:endParaRPr b="0" i="0" sz="1400" u="none" cap="none" strike="noStrike">
              <a:solidFill>
                <a:srgbClr val="000000"/>
              </a:solidFill>
              <a:latin typeface="Arial"/>
              <a:ea typeface="Arial"/>
              <a:cs typeface="Arial"/>
              <a:sym typeface="Arial"/>
            </a:endParaRPr>
          </a:p>
        </p:txBody>
      </p:sp>
      <p:sp>
        <p:nvSpPr>
          <p:cNvPr id="86" name="Google Shape;86;p4"/>
          <p:cNvSpPr/>
          <p:nvPr/>
        </p:nvSpPr>
        <p:spPr>
          <a:xfrm rot="-5400000">
            <a:off x="2200203" y="2477236"/>
            <a:ext cx="929364" cy="764381"/>
          </a:xfrm>
          <a:prstGeom prst="round2SameRect">
            <a:avLst>
              <a:gd fmla="val 16667" name="adj1"/>
              <a:gd fmla="val 0" name="adj2"/>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7" name="Google Shape;87;p4"/>
          <p:cNvSpPr/>
          <p:nvPr/>
        </p:nvSpPr>
        <p:spPr>
          <a:xfrm>
            <a:off x="2282694" y="3423878"/>
            <a:ext cx="4578613" cy="923356"/>
          </a:xfrm>
          <a:prstGeom prst="roundRect">
            <a:avLst>
              <a:gd fmla="val 16667" name="adj"/>
            </a:avLst>
          </a:prstGeom>
          <a:solidFill>
            <a:srgbClr val="DDEEC7"/>
          </a:solidFill>
          <a:ln>
            <a:noFill/>
          </a:ln>
        </p:spPr>
        <p:txBody>
          <a:bodyPr anchorCtr="0" anchor="ctr" bIns="0" lIns="86400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Golpear la pared al estar peleando con alguien</a:t>
            </a:r>
            <a:endParaRPr b="0" i="0" sz="1400" u="none" cap="none" strike="noStrike">
              <a:solidFill>
                <a:srgbClr val="000000"/>
              </a:solidFill>
              <a:latin typeface="Arial"/>
              <a:ea typeface="Arial"/>
              <a:cs typeface="Arial"/>
              <a:sym typeface="Arial"/>
            </a:endParaRPr>
          </a:p>
        </p:txBody>
      </p:sp>
      <p:sp>
        <p:nvSpPr>
          <p:cNvPr id="88" name="Google Shape;88;p4"/>
          <p:cNvSpPr/>
          <p:nvPr/>
        </p:nvSpPr>
        <p:spPr>
          <a:xfrm rot="-5400000">
            <a:off x="2200203" y="3500361"/>
            <a:ext cx="929364" cy="764381"/>
          </a:xfrm>
          <a:prstGeom prst="round2SameRect">
            <a:avLst>
              <a:gd fmla="val 16667" name="adj1"/>
              <a:gd fmla="val 0" name="adj2"/>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89" name="Google Shape;89;p4"/>
          <p:cNvPicPr preferRelativeResize="0"/>
          <p:nvPr/>
        </p:nvPicPr>
        <p:blipFill rotWithShape="1">
          <a:blip r:embed="rId3">
            <a:alphaModFix/>
          </a:blip>
          <a:srcRect b="0" l="0" r="0" t="0"/>
          <a:stretch/>
        </p:blipFill>
        <p:spPr>
          <a:xfrm>
            <a:off x="2438814" y="3649133"/>
            <a:ext cx="485784" cy="499533"/>
          </a:xfrm>
          <a:prstGeom prst="rect">
            <a:avLst/>
          </a:prstGeom>
          <a:noFill/>
          <a:ln>
            <a:noFill/>
          </a:ln>
        </p:spPr>
      </p:pic>
      <p:pic>
        <p:nvPicPr>
          <p:cNvPr id="90" name="Google Shape;90;p4"/>
          <p:cNvPicPr preferRelativeResize="0"/>
          <p:nvPr/>
        </p:nvPicPr>
        <p:blipFill rotWithShape="1">
          <a:blip r:embed="rId4">
            <a:alphaModFix/>
          </a:blip>
          <a:srcRect b="0" l="0" r="0" t="0"/>
          <a:stretch/>
        </p:blipFill>
        <p:spPr>
          <a:xfrm>
            <a:off x="2432998" y="1613959"/>
            <a:ext cx="497417" cy="497417"/>
          </a:xfrm>
          <a:prstGeom prst="rect">
            <a:avLst/>
          </a:prstGeom>
          <a:noFill/>
          <a:ln>
            <a:noFill/>
          </a:ln>
        </p:spPr>
      </p:pic>
      <p:pic>
        <p:nvPicPr>
          <p:cNvPr id="91" name="Google Shape;91;p4"/>
          <p:cNvPicPr preferRelativeResize="0"/>
          <p:nvPr/>
        </p:nvPicPr>
        <p:blipFill rotWithShape="1">
          <a:blip r:embed="rId5">
            <a:alphaModFix/>
          </a:blip>
          <a:srcRect b="0" l="0" r="0" t="0"/>
          <a:stretch/>
        </p:blipFill>
        <p:spPr>
          <a:xfrm>
            <a:off x="2389716" y="2599264"/>
            <a:ext cx="583980" cy="535517"/>
          </a:xfrm>
          <a:prstGeom prst="rect">
            <a:avLst/>
          </a:prstGeom>
          <a:noFill/>
          <a:ln>
            <a:noFill/>
          </a:ln>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5"/>
          <p:cNvSpPr/>
          <p:nvPr/>
        </p:nvSpPr>
        <p:spPr>
          <a:xfrm>
            <a:off x="516923" y="920970"/>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4 COMPONENTES BÁSICOS DE LA IMPULSIVIDAD</a:t>
            </a:r>
            <a:endParaRPr b="1" i="0" sz="1600" u="none" cap="none" strike="noStrike">
              <a:solidFill>
                <a:schemeClr val="dk1"/>
              </a:solidFill>
              <a:latin typeface="Calibri"/>
              <a:ea typeface="Calibri"/>
              <a:cs typeface="Calibri"/>
              <a:sym typeface="Calibri"/>
            </a:endParaRPr>
          </a:p>
        </p:txBody>
      </p:sp>
      <p:sp>
        <p:nvSpPr>
          <p:cNvPr id="98" name="Google Shape;98;p5"/>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CONCEPTUALIZACIÓN</a:t>
            </a:r>
            <a:endParaRPr b="0" i="0" sz="1400" u="none" cap="none" strike="noStrike">
              <a:solidFill>
                <a:srgbClr val="000000"/>
              </a:solidFill>
              <a:latin typeface="Arial"/>
              <a:ea typeface="Arial"/>
              <a:cs typeface="Arial"/>
              <a:sym typeface="Arial"/>
            </a:endParaRPr>
          </a:p>
        </p:txBody>
      </p:sp>
      <p:sp>
        <p:nvSpPr>
          <p:cNvPr id="99" name="Google Shape;99;p5"/>
          <p:cNvSpPr/>
          <p:nvPr/>
        </p:nvSpPr>
        <p:spPr>
          <a:xfrm>
            <a:off x="6702668" y="1597025"/>
            <a:ext cx="1973019" cy="3069568"/>
          </a:xfrm>
          <a:prstGeom prst="roundRect">
            <a:avLst>
              <a:gd fmla="val 7402" name="adj"/>
            </a:avLst>
          </a:prstGeom>
          <a:solidFill>
            <a:srgbClr val="91C14E"/>
          </a:solidFill>
          <a:ln>
            <a:noFill/>
          </a:ln>
        </p:spPr>
        <p:txBody>
          <a:bodyPr anchorCtr="0" anchor="t" bIns="45700" lIns="251975" spcFirstLastPara="1" rIns="0" wrap="square" tIns="144000">
            <a:noAutofit/>
          </a:bodyPr>
          <a:lstStyle/>
          <a:p>
            <a:pPr indent="0" lvl="0" marL="4763" marR="0" rtl="0" algn="l">
              <a:lnSpc>
                <a:spcPct val="9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BÚSQUEDA DE NUEVAS Y CONSTANTES EXPERIENCIAS Y URGENCIA PARA OBTENERLAS </a:t>
            </a:r>
            <a:r>
              <a:rPr b="0" i="0" lang="es-PE" sz="1400" u="none" cap="none" strike="noStrike">
                <a:solidFill>
                  <a:schemeClr val="lt1"/>
                </a:solidFill>
                <a:latin typeface="Calibri"/>
                <a:ea typeface="Calibri"/>
                <a:cs typeface="Calibri"/>
                <a:sym typeface="Calibri"/>
              </a:rPr>
              <a:t>Tendencia a actuar sobre los estados emocionales intensos; planificar y evaluar acciones alternativas estables y, por ende, evitar el arrepentimiento.</a:t>
            </a:r>
            <a:endParaRPr b="0" i="0" sz="1400" u="none" cap="none" strike="noStrike">
              <a:solidFill>
                <a:srgbClr val="000000"/>
              </a:solidFill>
              <a:latin typeface="Arial"/>
              <a:ea typeface="Arial"/>
              <a:cs typeface="Arial"/>
              <a:sym typeface="Arial"/>
            </a:endParaRPr>
          </a:p>
        </p:txBody>
      </p:sp>
      <p:sp>
        <p:nvSpPr>
          <p:cNvPr id="100" name="Google Shape;100;p5"/>
          <p:cNvSpPr/>
          <p:nvPr/>
        </p:nvSpPr>
        <p:spPr>
          <a:xfrm>
            <a:off x="6548855" y="2780935"/>
            <a:ext cx="395709" cy="376075"/>
          </a:xfrm>
          <a:prstGeom prst="ellipse">
            <a:avLst/>
          </a:prstGeom>
          <a:solidFill>
            <a:srgbClr val="6B8F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01" name="Google Shape;101;p5"/>
          <p:cNvSpPr/>
          <p:nvPr/>
        </p:nvSpPr>
        <p:spPr>
          <a:xfrm>
            <a:off x="6485090" y="276706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02" name="Google Shape;102;p5"/>
          <p:cNvSpPr/>
          <p:nvPr/>
        </p:nvSpPr>
        <p:spPr>
          <a:xfrm rot="5400000">
            <a:off x="6668862" y="2907782"/>
            <a:ext cx="186870" cy="122381"/>
          </a:xfrm>
          <a:prstGeom prst="triangle">
            <a:avLst>
              <a:gd fmla="val 50000" name="adj"/>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03" name="Google Shape;103;p5"/>
          <p:cNvSpPr/>
          <p:nvPr/>
        </p:nvSpPr>
        <p:spPr>
          <a:xfrm>
            <a:off x="4640984" y="1597025"/>
            <a:ext cx="1973019" cy="3069568"/>
          </a:xfrm>
          <a:prstGeom prst="roundRect">
            <a:avLst>
              <a:gd fmla="val 7402" name="adj"/>
            </a:avLst>
          </a:prstGeom>
          <a:solidFill>
            <a:srgbClr val="EE4539"/>
          </a:solidFill>
          <a:ln>
            <a:noFill/>
          </a:ln>
        </p:spPr>
        <p:txBody>
          <a:bodyPr anchorCtr="0" anchor="t" bIns="45700" lIns="251975" spcFirstLastPara="1" rIns="0" wrap="square" tIns="144000">
            <a:noAutofit/>
          </a:bodyPr>
          <a:lstStyle/>
          <a:p>
            <a:pPr indent="0" lvl="0" marL="4762" marR="0" rtl="0" algn="l">
              <a:lnSpc>
                <a:spcPct val="9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ESCASA PERSEVERANCIA</a:t>
            </a:r>
            <a:endParaRPr b="1" i="0" sz="1400" u="none" cap="none" strike="noStrike">
              <a:solidFill>
                <a:schemeClr val="lt1"/>
              </a:solidFill>
              <a:latin typeface="Calibri"/>
              <a:ea typeface="Calibri"/>
              <a:cs typeface="Calibri"/>
              <a:sym typeface="Calibri"/>
            </a:endParaRPr>
          </a:p>
          <a:p>
            <a:pPr indent="0" lvl="0" marL="4763" marR="0" rtl="0" algn="l">
              <a:lnSpc>
                <a:spcPct val="90000"/>
              </a:lnSpc>
              <a:spcBef>
                <a:spcPts val="0"/>
              </a:spcBef>
              <a:spcAft>
                <a:spcPts val="0"/>
              </a:spcAft>
              <a:buClr>
                <a:srgbClr val="000000"/>
              </a:buClr>
              <a:buSzPts val="1400"/>
              <a:buFont typeface="Arial"/>
              <a:buNone/>
            </a:pPr>
            <a:r>
              <a:rPr b="0" i="0" lang="es-PE" sz="1400" u="none" cap="none" strike="noStrike">
                <a:solidFill>
                  <a:schemeClr val="lt1"/>
                </a:solidFill>
                <a:latin typeface="Calibri"/>
                <a:ea typeface="Calibri"/>
                <a:cs typeface="Calibri"/>
                <a:sym typeface="Calibri"/>
              </a:rPr>
              <a:t>Abandonar las tareas porque resultan poco atractivas. Al querer resultados inmediatos y no poder tenerlos, preferimos evitar las emociones que esto nos causa y caemos en la procrastinación.</a:t>
            </a:r>
            <a:endParaRPr b="0" i="0" sz="1400" u="none" cap="none" strike="noStrike">
              <a:solidFill>
                <a:srgbClr val="000000"/>
              </a:solidFill>
              <a:latin typeface="Arial"/>
              <a:ea typeface="Arial"/>
              <a:cs typeface="Arial"/>
              <a:sym typeface="Arial"/>
            </a:endParaRPr>
          </a:p>
        </p:txBody>
      </p:sp>
      <p:sp>
        <p:nvSpPr>
          <p:cNvPr id="104" name="Google Shape;104;p5"/>
          <p:cNvSpPr/>
          <p:nvPr/>
        </p:nvSpPr>
        <p:spPr>
          <a:xfrm>
            <a:off x="4491556" y="2780935"/>
            <a:ext cx="395709" cy="376075"/>
          </a:xfrm>
          <a:prstGeom prst="ellipse">
            <a:avLst/>
          </a:prstGeom>
          <a:solidFill>
            <a:srgbClr val="C7393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05" name="Google Shape;105;p5"/>
          <p:cNvSpPr/>
          <p:nvPr/>
        </p:nvSpPr>
        <p:spPr>
          <a:xfrm>
            <a:off x="4427790" y="276706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06" name="Google Shape;106;p5"/>
          <p:cNvSpPr/>
          <p:nvPr/>
        </p:nvSpPr>
        <p:spPr>
          <a:xfrm rot="5400000">
            <a:off x="4611563" y="2907782"/>
            <a:ext cx="186870" cy="122381"/>
          </a:xfrm>
          <a:prstGeom prst="triangle">
            <a:avLst>
              <a:gd fmla="val 50000"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07" name="Google Shape;107;p5"/>
          <p:cNvSpPr/>
          <p:nvPr/>
        </p:nvSpPr>
        <p:spPr>
          <a:xfrm>
            <a:off x="2579301" y="1597025"/>
            <a:ext cx="1973019" cy="3069568"/>
          </a:xfrm>
          <a:prstGeom prst="roundRect">
            <a:avLst>
              <a:gd fmla="val 7402" name="adj"/>
            </a:avLst>
          </a:prstGeom>
          <a:solidFill>
            <a:srgbClr val="00B2C2"/>
          </a:solidFill>
          <a:ln>
            <a:noFill/>
          </a:ln>
        </p:spPr>
        <p:txBody>
          <a:bodyPr anchorCtr="0" anchor="t" bIns="45700" lIns="251975" spcFirstLastPara="1" rIns="0" wrap="square" tIns="144000">
            <a:noAutofit/>
          </a:bodyPr>
          <a:lstStyle/>
          <a:p>
            <a:pPr indent="0" lvl="0" marL="4763" marR="0" rtl="0" algn="l">
              <a:lnSpc>
                <a:spcPct val="9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BAJA CAPACIDAD DE CONTROL</a:t>
            </a:r>
            <a:br>
              <a:rPr b="1" i="0" lang="es-PE" sz="1400" u="none" cap="none" strike="noStrike">
                <a:solidFill>
                  <a:schemeClr val="lt1"/>
                </a:solidFill>
                <a:latin typeface="Calibri"/>
                <a:ea typeface="Calibri"/>
                <a:cs typeface="Calibri"/>
                <a:sym typeface="Calibri"/>
              </a:rPr>
            </a:br>
            <a:r>
              <a:rPr b="0" i="0" lang="es-PE" sz="1400" u="none" cap="none" strike="noStrike">
                <a:solidFill>
                  <a:schemeClr val="lt1"/>
                </a:solidFill>
                <a:latin typeface="Calibri"/>
                <a:ea typeface="Calibri"/>
                <a:cs typeface="Calibri"/>
                <a:sym typeface="Calibri"/>
              </a:rPr>
              <a:t>Otro cigarrillo, otro comentario inapropiado y no pertinente a la situación; nuevamente prefiero los videojuegos o celular a las tareas. No hay capacidad de retardar la conducta.</a:t>
            </a:r>
            <a:endParaRPr b="0" i="0" sz="1400" u="none" cap="none" strike="noStrike">
              <a:solidFill>
                <a:srgbClr val="000000"/>
              </a:solidFill>
              <a:latin typeface="Arial"/>
              <a:ea typeface="Arial"/>
              <a:cs typeface="Arial"/>
              <a:sym typeface="Arial"/>
            </a:endParaRPr>
          </a:p>
        </p:txBody>
      </p:sp>
      <p:sp>
        <p:nvSpPr>
          <p:cNvPr id="108" name="Google Shape;108;p5"/>
          <p:cNvSpPr/>
          <p:nvPr/>
        </p:nvSpPr>
        <p:spPr>
          <a:xfrm>
            <a:off x="2419625" y="2780935"/>
            <a:ext cx="395709" cy="376075"/>
          </a:xfrm>
          <a:prstGeom prst="ellipse">
            <a:avLst/>
          </a:prstGeom>
          <a:solidFill>
            <a:srgbClr val="00869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09" name="Google Shape;109;p5"/>
          <p:cNvSpPr/>
          <p:nvPr/>
        </p:nvSpPr>
        <p:spPr>
          <a:xfrm>
            <a:off x="2355860" y="276706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10" name="Google Shape;110;p5"/>
          <p:cNvSpPr/>
          <p:nvPr/>
        </p:nvSpPr>
        <p:spPr>
          <a:xfrm rot="5400000">
            <a:off x="2539633" y="2907782"/>
            <a:ext cx="186870" cy="122381"/>
          </a:xfrm>
          <a:prstGeom prst="triangle">
            <a:avLst>
              <a:gd fmla="val 50000"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11" name="Google Shape;111;p5"/>
          <p:cNvSpPr/>
          <p:nvPr/>
        </p:nvSpPr>
        <p:spPr>
          <a:xfrm>
            <a:off x="517617" y="1597025"/>
            <a:ext cx="1973019" cy="3069568"/>
          </a:xfrm>
          <a:prstGeom prst="roundRect">
            <a:avLst>
              <a:gd fmla="val 7402" name="adj"/>
            </a:avLst>
          </a:prstGeom>
          <a:solidFill>
            <a:srgbClr val="FE7628"/>
          </a:solidFill>
          <a:ln>
            <a:noFill/>
          </a:ln>
        </p:spPr>
        <p:txBody>
          <a:bodyPr anchorCtr="0" anchor="t" bIns="45700" lIns="251975" spcFirstLastPara="1" rIns="0" wrap="square" tIns="144000">
            <a:noAutofit/>
          </a:bodyPr>
          <a:lstStyle/>
          <a:p>
            <a:pPr indent="0" lvl="0" marL="0" marR="0" rtl="0" algn="l">
              <a:lnSpc>
                <a:spcPct val="9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INCAPACIDAD DE PREVISIÓN</a:t>
            </a:r>
            <a:br>
              <a:rPr b="1" i="0" lang="es-PE" sz="1400" u="none" cap="none" strike="noStrike">
                <a:solidFill>
                  <a:schemeClr val="lt1"/>
                </a:solidFill>
                <a:latin typeface="Calibri"/>
                <a:ea typeface="Calibri"/>
                <a:cs typeface="Calibri"/>
                <a:sym typeface="Calibri"/>
              </a:rPr>
            </a:br>
            <a:r>
              <a:rPr b="0" i="0" lang="es-PE" sz="1400" u="none" cap="none" strike="noStrike">
                <a:solidFill>
                  <a:schemeClr val="lt1"/>
                </a:solidFill>
                <a:latin typeface="Calibri"/>
                <a:ea typeface="Calibri"/>
                <a:cs typeface="Calibri"/>
                <a:sym typeface="Calibri"/>
              </a:rPr>
              <a:t>Nos dejamos llevar por impulsos, no podemos prever consecuencias esperadas y lógicas, por lo que la sorpresa es siempre su característica, es decir, cualquier cosa puede suceder.</a:t>
            </a:r>
            <a:endParaRPr b="0" i="0" sz="1400" u="none" cap="none" strike="noStrike">
              <a:solidFill>
                <a:srgbClr val="000000"/>
              </a:solidFill>
              <a:latin typeface="Arial"/>
              <a:ea typeface="Arial"/>
              <a:cs typeface="Arial"/>
              <a:sym typeface="Arial"/>
            </a:endParaRPr>
          </a:p>
        </p:txBody>
      </p:sp>
      <p:sp>
        <p:nvSpPr>
          <p:cNvPr id="112" name="Google Shape;112;p5"/>
          <p:cNvSpPr/>
          <p:nvPr/>
        </p:nvSpPr>
        <p:spPr>
          <a:xfrm>
            <a:off x="365364" y="2780935"/>
            <a:ext cx="395709" cy="376075"/>
          </a:xfrm>
          <a:prstGeom prst="ellipse">
            <a:avLst/>
          </a:prstGeom>
          <a:solidFill>
            <a:srgbClr val="C85D1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13" name="Google Shape;113;p5"/>
          <p:cNvSpPr/>
          <p:nvPr/>
        </p:nvSpPr>
        <p:spPr>
          <a:xfrm>
            <a:off x="301599" y="276706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
        <p:nvSpPr>
          <p:cNvPr id="114" name="Google Shape;114;p5"/>
          <p:cNvSpPr/>
          <p:nvPr/>
        </p:nvSpPr>
        <p:spPr>
          <a:xfrm rot="5400000">
            <a:off x="485372" y="2907782"/>
            <a:ext cx="186870" cy="122381"/>
          </a:xfrm>
          <a:prstGeom prst="triangle">
            <a:avLst>
              <a:gd fmla="val 50000" name="adj"/>
            </a:avLst>
          </a:prstGeom>
          <a:solidFill>
            <a:srgbClr val="FE76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lt1"/>
              </a:solidFill>
              <a:latin typeface="Arial"/>
              <a:ea typeface="Arial"/>
              <a:cs typeface="Arial"/>
              <a:sym typeface="Arial"/>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6"/>
          <p:cNvPicPr preferRelativeResize="0"/>
          <p:nvPr/>
        </p:nvPicPr>
        <p:blipFill rotWithShape="1">
          <a:blip r:embed="rId3">
            <a:alphaModFix/>
          </a:blip>
          <a:srcRect b="7781" l="0" r="0" t="9551"/>
          <a:stretch/>
        </p:blipFill>
        <p:spPr>
          <a:xfrm>
            <a:off x="2590271" y="1957521"/>
            <a:ext cx="3963459" cy="3276468"/>
          </a:xfrm>
          <a:prstGeom prst="rect">
            <a:avLst/>
          </a:prstGeom>
          <a:noFill/>
          <a:ln>
            <a:noFill/>
          </a:ln>
        </p:spPr>
      </p:pic>
      <p:sp>
        <p:nvSpPr>
          <p:cNvPr id="121" name="Google Shape;121;p6"/>
          <p:cNvSpPr/>
          <p:nvPr/>
        </p:nvSpPr>
        <p:spPr>
          <a:xfrm>
            <a:off x="511705" y="921280"/>
            <a:ext cx="8163983" cy="81560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CONSECUENCIAS DE LA IMPULSIVIDAD</a:t>
            </a:r>
            <a:endParaRPr b="1" i="0" sz="1600" u="none" cap="none" strike="noStrike">
              <a:solidFill>
                <a:schemeClr val="dk1"/>
              </a:solidFill>
              <a:latin typeface="Calibri"/>
              <a:ea typeface="Calibri"/>
              <a:cs typeface="Calibri"/>
              <a:sym typeface="Calibri"/>
            </a:endParaRPr>
          </a:p>
          <a:p>
            <a:pPr indent="0" lvl="0" marL="0" marR="0" rtl="0" algn="l">
              <a:lnSpc>
                <a:spcPct val="100000"/>
              </a:lnSpc>
              <a:spcBef>
                <a:spcPts val="6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La </a:t>
            </a:r>
            <a:r>
              <a:rPr b="1" i="0" lang="es-PE" sz="1600" u="none" cap="none" strike="noStrike">
                <a:solidFill>
                  <a:srgbClr val="7150A0"/>
                </a:solidFill>
                <a:latin typeface="Calibri"/>
                <a:ea typeface="Calibri"/>
                <a:cs typeface="Calibri"/>
                <a:sym typeface="Calibri"/>
              </a:rPr>
              <a:t>impulsividad</a:t>
            </a:r>
            <a:r>
              <a:rPr b="0" i="0" lang="es-PE" sz="1600" u="none" cap="none" strike="noStrike">
                <a:solidFill>
                  <a:schemeClr val="dk1"/>
                </a:solidFill>
                <a:latin typeface="Calibri"/>
                <a:ea typeface="Calibri"/>
                <a:cs typeface="Calibri"/>
                <a:sym typeface="Calibri"/>
              </a:rPr>
              <a:t> puede reflejarse en diferentes maneras, tener diferentes niveles y diferentes consecuencias.</a:t>
            </a:r>
            <a:endParaRPr b="0" i="0" sz="1400" u="none" cap="none" strike="noStrike">
              <a:solidFill>
                <a:srgbClr val="000000"/>
              </a:solidFill>
              <a:latin typeface="Arial"/>
              <a:ea typeface="Arial"/>
              <a:cs typeface="Arial"/>
              <a:sym typeface="Arial"/>
            </a:endParaRPr>
          </a:p>
        </p:txBody>
      </p:sp>
      <p:sp>
        <p:nvSpPr>
          <p:cNvPr id="122" name="Google Shape;122;p6"/>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CONSECUENCIAS DE LA IMPULSIVIDAD</a:t>
            </a:r>
            <a:endParaRPr b="0" i="0" sz="1400" u="none" cap="none" strike="noStrike">
              <a:solidFill>
                <a:srgbClr val="000000"/>
              </a:solidFill>
              <a:latin typeface="Arial"/>
              <a:ea typeface="Arial"/>
              <a:cs typeface="Arial"/>
              <a:sym typeface="Arial"/>
            </a:endParaRPr>
          </a:p>
        </p:txBody>
      </p:sp>
      <p:grpSp>
        <p:nvGrpSpPr>
          <p:cNvPr id="123" name="Google Shape;123;p6"/>
          <p:cNvGrpSpPr/>
          <p:nvPr/>
        </p:nvGrpSpPr>
        <p:grpSpPr>
          <a:xfrm>
            <a:off x="1326188" y="2409890"/>
            <a:ext cx="1350764" cy="1373458"/>
            <a:chOff x="2350655" y="3435927"/>
            <a:chExt cx="1350764" cy="1373458"/>
          </a:xfrm>
        </p:grpSpPr>
        <p:pic>
          <p:nvPicPr>
            <p:cNvPr id="124" name="Google Shape;124;p6"/>
            <p:cNvPicPr preferRelativeResize="0"/>
            <p:nvPr/>
          </p:nvPicPr>
          <p:blipFill rotWithShape="1">
            <a:blip r:embed="rId4">
              <a:alphaModFix/>
            </a:blip>
            <a:srcRect b="0" l="7349" r="5232" t="0"/>
            <a:stretch/>
          </p:blipFill>
          <p:spPr>
            <a:xfrm>
              <a:off x="2350655" y="3435927"/>
              <a:ext cx="1350764" cy="1373458"/>
            </a:xfrm>
            <a:prstGeom prst="rect">
              <a:avLst/>
            </a:prstGeom>
            <a:noFill/>
            <a:ln>
              <a:noFill/>
            </a:ln>
          </p:spPr>
        </p:pic>
        <p:sp>
          <p:nvSpPr>
            <p:cNvPr id="125" name="Google Shape;125;p6"/>
            <p:cNvSpPr/>
            <p:nvPr/>
          </p:nvSpPr>
          <p:spPr>
            <a:xfrm>
              <a:off x="2369896" y="3445933"/>
              <a:ext cx="1329267" cy="1329267"/>
            </a:xfrm>
            <a:prstGeom prst="ellipse">
              <a:avLst/>
            </a:prstGeom>
            <a:noFill/>
            <a:ln cap="flat" cmpd="sng" w="285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126" name="Google Shape;126;p6"/>
          <p:cNvGrpSpPr/>
          <p:nvPr/>
        </p:nvGrpSpPr>
        <p:grpSpPr>
          <a:xfrm>
            <a:off x="6696075" y="2388536"/>
            <a:ext cx="1376217" cy="1416166"/>
            <a:chOff x="6329988" y="1964267"/>
            <a:chExt cx="1376217" cy="1416166"/>
          </a:xfrm>
        </p:grpSpPr>
        <p:pic>
          <p:nvPicPr>
            <p:cNvPr id="127" name="Google Shape;127;p6"/>
            <p:cNvPicPr preferRelativeResize="0"/>
            <p:nvPr/>
          </p:nvPicPr>
          <p:blipFill rotWithShape="1">
            <a:blip r:embed="rId5">
              <a:alphaModFix/>
            </a:blip>
            <a:srcRect b="0" l="26748" r="10520" t="0"/>
            <a:stretch/>
          </p:blipFill>
          <p:spPr>
            <a:xfrm>
              <a:off x="6329988" y="1964267"/>
              <a:ext cx="1376217" cy="1416166"/>
            </a:xfrm>
            <a:prstGeom prst="rect">
              <a:avLst/>
            </a:prstGeom>
            <a:noFill/>
            <a:ln>
              <a:noFill/>
            </a:ln>
          </p:spPr>
        </p:pic>
        <p:sp>
          <p:nvSpPr>
            <p:cNvPr id="128" name="Google Shape;128;p6"/>
            <p:cNvSpPr/>
            <p:nvPr/>
          </p:nvSpPr>
          <p:spPr>
            <a:xfrm>
              <a:off x="6346150" y="2008812"/>
              <a:ext cx="1329267" cy="1329267"/>
            </a:xfrm>
            <a:prstGeom prst="ellipse">
              <a:avLst/>
            </a:prstGeom>
            <a:noFill/>
            <a:ln cap="flat" cmpd="sng" w="285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7"/>
          <p:cNvSpPr/>
          <p:nvPr/>
        </p:nvSpPr>
        <p:spPr>
          <a:xfrm>
            <a:off x="506413" y="927099"/>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¿SOBRE QUÉ INFLUYE LA IMPULSIVIDAD?</a:t>
            </a:r>
            <a:endParaRPr b="0" i="0" sz="1400" u="none" cap="none" strike="noStrike">
              <a:solidFill>
                <a:srgbClr val="000000"/>
              </a:solidFill>
              <a:latin typeface="Arial"/>
              <a:ea typeface="Arial"/>
              <a:cs typeface="Arial"/>
              <a:sym typeface="Arial"/>
            </a:endParaRPr>
          </a:p>
        </p:txBody>
      </p:sp>
      <p:cxnSp>
        <p:nvCxnSpPr>
          <p:cNvPr id="135" name="Google Shape;135;p7"/>
          <p:cNvCxnSpPr/>
          <p:nvPr/>
        </p:nvCxnSpPr>
        <p:spPr>
          <a:xfrm>
            <a:off x="5457348" y="2227699"/>
            <a:ext cx="885300" cy="584700"/>
          </a:xfrm>
          <a:prstGeom prst="bentConnector2">
            <a:avLst/>
          </a:prstGeom>
          <a:noFill/>
          <a:ln cap="flat" cmpd="sng" w="19050">
            <a:solidFill>
              <a:srgbClr val="00B2C2"/>
            </a:solidFill>
            <a:prstDash val="solid"/>
            <a:round/>
            <a:headEnd len="sm" w="sm" type="none"/>
            <a:tailEnd len="sm" w="sm" type="none"/>
          </a:ln>
        </p:spPr>
      </p:cxnSp>
      <p:cxnSp>
        <p:nvCxnSpPr>
          <p:cNvPr id="136" name="Google Shape;136;p7"/>
          <p:cNvCxnSpPr/>
          <p:nvPr/>
        </p:nvCxnSpPr>
        <p:spPr>
          <a:xfrm flipH="1">
            <a:off x="5457396" y="3293000"/>
            <a:ext cx="885300" cy="584700"/>
          </a:xfrm>
          <a:prstGeom prst="bentConnector2">
            <a:avLst/>
          </a:prstGeom>
          <a:noFill/>
          <a:ln cap="flat" cmpd="sng" w="19050">
            <a:solidFill>
              <a:srgbClr val="91C14E"/>
            </a:solidFill>
            <a:prstDash val="solid"/>
            <a:round/>
            <a:headEnd len="sm" w="sm" type="none"/>
            <a:tailEnd len="sm" w="sm" type="none"/>
          </a:ln>
        </p:spPr>
      </p:cxnSp>
      <p:cxnSp>
        <p:nvCxnSpPr>
          <p:cNvPr id="137" name="Google Shape;137;p7"/>
          <p:cNvCxnSpPr/>
          <p:nvPr/>
        </p:nvCxnSpPr>
        <p:spPr>
          <a:xfrm rot="10800000">
            <a:off x="2792887" y="3292949"/>
            <a:ext cx="885300" cy="584700"/>
          </a:xfrm>
          <a:prstGeom prst="bentConnector2">
            <a:avLst/>
          </a:prstGeom>
          <a:noFill/>
          <a:ln cap="flat" cmpd="sng" w="19050">
            <a:solidFill>
              <a:srgbClr val="EE4539"/>
            </a:solidFill>
            <a:prstDash val="solid"/>
            <a:round/>
            <a:headEnd len="sm" w="sm" type="none"/>
            <a:tailEnd len="sm" w="sm" type="none"/>
          </a:ln>
        </p:spPr>
      </p:cxnSp>
      <p:cxnSp>
        <p:nvCxnSpPr>
          <p:cNvPr id="138" name="Google Shape;138;p7"/>
          <p:cNvCxnSpPr/>
          <p:nvPr/>
        </p:nvCxnSpPr>
        <p:spPr>
          <a:xfrm flipH="1" rot="10800000">
            <a:off x="2801304" y="2227648"/>
            <a:ext cx="885300" cy="584700"/>
          </a:xfrm>
          <a:prstGeom prst="bentConnector2">
            <a:avLst/>
          </a:prstGeom>
          <a:noFill/>
          <a:ln cap="flat" cmpd="sng" w="19050">
            <a:solidFill>
              <a:srgbClr val="7150A0"/>
            </a:solidFill>
            <a:prstDash val="solid"/>
            <a:round/>
            <a:headEnd len="sm" w="sm" type="none"/>
            <a:tailEnd len="sm" w="sm" type="none"/>
          </a:ln>
        </p:spPr>
      </p:cxnSp>
      <p:sp>
        <p:nvSpPr>
          <p:cNvPr id="139" name="Google Shape;139;p7"/>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CONSECUENCIAS DE LA IMPULSIVIDAD</a:t>
            </a:r>
            <a:endParaRPr b="0" i="0" sz="1400" u="none" cap="none" strike="noStrike">
              <a:solidFill>
                <a:srgbClr val="000000"/>
              </a:solidFill>
              <a:latin typeface="Arial"/>
              <a:ea typeface="Arial"/>
              <a:cs typeface="Arial"/>
              <a:sym typeface="Arial"/>
            </a:endParaRPr>
          </a:p>
        </p:txBody>
      </p:sp>
      <p:sp>
        <p:nvSpPr>
          <p:cNvPr id="140" name="Google Shape;140;p7"/>
          <p:cNvSpPr/>
          <p:nvPr/>
        </p:nvSpPr>
        <p:spPr>
          <a:xfrm>
            <a:off x="3674533" y="1989666"/>
            <a:ext cx="1794934" cy="482601"/>
          </a:xfrm>
          <a:prstGeom prst="roundRect">
            <a:avLst>
              <a:gd fmla="val 23071"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Planeación</a:t>
            </a:r>
            <a:endParaRPr b="0" i="0" sz="1400" u="none" cap="none" strike="noStrike">
              <a:solidFill>
                <a:schemeClr val="lt1"/>
              </a:solidFill>
              <a:latin typeface="Calibri"/>
              <a:ea typeface="Calibri"/>
              <a:cs typeface="Calibri"/>
              <a:sym typeface="Calibri"/>
            </a:endParaRPr>
          </a:p>
        </p:txBody>
      </p:sp>
      <p:sp>
        <p:nvSpPr>
          <p:cNvPr id="141" name="Google Shape;141;p7"/>
          <p:cNvSpPr/>
          <p:nvPr/>
        </p:nvSpPr>
        <p:spPr>
          <a:xfrm>
            <a:off x="1904999" y="2814107"/>
            <a:ext cx="1794934" cy="482601"/>
          </a:xfrm>
          <a:prstGeom prst="roundRect">
            <a:avLst>
              <a:gd fmla="val 23071"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Flexibilidad </a:t>
            </a:r>
            <a:br>
              <a:rPr b="1" i="0" lang="es-PE" sz="1400" u="none" cap="none" strike="noStrike">
                <a:solidFill>
                  <a:schemeClr val="lt1"/>
                </a:solidFill>
                <a:latin typeface="Calibri"/>
                <a:ea typeface="Calibri"/>
                <a:cs typeface="Calibri"/>
                <a:sym typeface="Calibri"/>
              </a:rPr>
            </a:br>
            <a:r>
              <a:rPr b="1" i="0" lang="es-PE" sz="1400" u="none" cap="none" strike="noStrike">
                <a:solidFill>
                  <a:schemeClr val="lt1"/>
                </a:solidFill>
                <a:latin typeface="Calibri"/>
                <a:ea typeface="Calibri"/>
                <a:cs typeface="Calibri"/>
                <a:sym typeface="Calibri"/>
              </a:rPr>
              <a:t>cognitiva</a:t>
            </a:r>
            <a:endParaRPr b="0" i="0" sz="1400" u="none" cap="none" strike="noStrike">
              <a:solidFill>
                <a:srgbClr val="000000"/>
              </a:solidFill>
              <a:latin typeface="Arial"/>
              <a:ea typeface="Arial"/>
              <a:cs typeface="Arial"/>
              <a:sym typeface="Arial"/>
            </a:endParaRPr>
          </a:p>
        </p:txBody>
      </p:sp>
      <p:sp>
        <p:nvSpPr>
          <p:cNvPr id="142" name="Google Shape;142;p7"/>
          <p:cNvSpPr/>
          <p:nvPr/>
        </p:nvSpPr>
        <p:spPr>
          <a:xfrm>
            <a:off x="3674533" y="3635374"/>
            <a:ext cx="1794934" cy="482601"/>
          </a:xfrm>
          <a:prstGeom prst="roundRect">
            <a:avLst>
              <a:gd fmla="val 23071"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Autorregulación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emocional</a:t>
            </a:r>
            <a:endParaRPr b="0" i="0" sz="1400" u="none" cap="none" strike="noStrike">
              <a:solidFill>
                <a:srgbClr val="000000"/>
              </a:solidFill>
              <a:latin typeface="Arial"/>
              <a:ea typeface="Arial"/>
              <a:cs typeface="Arial"/>
              <a:sym typeface="Arial"/>
            </a:endParaRPr>
          </a:p>
        </p:txBody>
      </p:sp>
      <p:sp>
        <p:nvSpPr>
          <p:cNvPr id="143" name="Google Shape;143;p7"/>
          <p:cNvSpPr/>
          <p:nvPr/>
        </p:nvSpPr>
        <p:spPr>
          <a:xfrm>
            <a:off x="5444067" y="2814107"/>
            <a:ext cx="1794934" cy="482601"/>
          </a:xfrm>
          <a:prstGeom prst="roundRect">
            <a:avLst>
              <a:gd fmla="val 23071" name="adj"/>
            </a:avLst>
          </a:prstGeom>
          <a:solidFill>
            <a:srgbClr val="91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Toma de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decisiones</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8"/>
          <p:cNvSpPr/>
          <p:nvPr/>
        </p:nvSpPr>
        <p:spPr>
          <a:xfrm>
            <a:off x="506414" y="919886"/>
            <a:ext cx="8172450" cy="4046682"/>
          </a:xfrm>
          <a:prstGeom prst="rect">
            <a:avLst/>
          </a:prstGeom>
          <a:solidFill>
            <a:srgbClr val="FFFFFF"/>
          </a:solidFill>
          <a:ln>
            <a:noFill/>
          </a:ln>
        </p:spPr>
        <p:txBody>
          <a:bodyPr anchorCtr="0" anchor="t" bIns="0" lIns="0" spcFirstLastPara="1" rIns="0" wrap="square" tIns="0">
            <a:noAutofit/>
          </a:bodyPr>
          <a:lstStyle/>
          <a:p>
            <a:pPr indent="-180975" lvl="0" marL="180975" marR="0" rtl="0" algn="l">
              <a:lnSpc>
                <a:spcPct val="100000"/>
              </a:lnSpc>
              <a:spcBef>
                <a:spcPts val="0"/>
              </a:spcBef>
              <a:spcAft>
                <a:spcPts val="0"/>
              </a:spcAft>
              <a:buClr>
                <a:srgbClr val="00B2C2"/>
              </a:buClr>
              <a:buSzPts val="1500"/>
              <a:buFont typeface="Arial"/>
              <a:buChar char="•"/>
            </a:pPr>
            <a:r>
              <a:rPr b="1" i="0" lang="es-PE" sz="1500" u="none" cap="none" strike="noStrike">
                <a:solidFill>
                  <a:srgbClr val="00B2C2"/>
                </a:solidFill>
                <a:latin typeface="Calibri"/>
                <a:ea typeface="Calibri"/>
                <a:cs typeface="Calibri"/>
                <a:sym typeface="Calibri"/>
              </a:rPr>
              <a:t>PLANEACIÓN: </a:t>
            </a:r>
            <a:r>
              <a:rPr b="0" i="0" lang="es-PE" sz="1500" u="none" cap="none" strike="noStrike">
                <a:solidFill>
                  <a:schemeClr val="dk1"/>
                </a:solidFill>
                <a:latin typeface="Calibri"/>
                <a:ea typeface="Calibri"/>
                <a:cs typeface="Calibri"/>
                <a:sym typeface="Calibri"/>
              </a:rPr>
              <a:t>Capacidad de poder anticiparse a  las situación. La impulsividad no permite planear, puesto que lleva a la persona a actuar de manera rápida e irreflexiva</a:t>
            </a:r>
            <a:endParaRPr b="0" i="0" sz="1500" u="none" cap="none" strike="noStrike">
              <a:solidFill>
                <a:srgbClr val="000000"/>
              </a:solidFill>
              <a:latin typeface="Calibri"/>
              <a:ea typeface="Calibri"/>
              <a:cs typeface="Calibri"/>
              <a:sym typeface="Calibri"/>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chemeClr val="dk1"/>
              </a:solidFill>
              <a:latin typeface="Calibri"/>
              <a:ea typeface="Calibri"/>
              <a:cs typeface="Calibri"/>
              <a:sym typeface="Calibri"/>
            </a:endParaRPr>
          </a:p>
          <a:p>
            <a:pPr indent="-180975" lvl="0" marL="180975" marR="0" rtl="0" algn="l">
              <a:lnSpc>
                <a:spcPct val="100000"/>
              </a:lnSpc>
              <a:spcBef>
                <a:spcPts val="0"/>
              </a:spcBef>
              <a:spcAft>
                <a:spcPts val="0"/>
              </a:spcAft>
              <a:buClr>
                <a:srgbClr val="91C14E"/>
              </a:buClr>
              <a:buSzPts val="1500"/>
              <a:buFont typeface="Arial"/>
              <a:buChar char="•"/>
            </a:pPr>
            <a:r>
              <a:rPr b="1" i="0" lang="es-PE" sz="1500" u="none" cap="none" strike="noStrike">
                <a:solidFill>
                  <a:srgbClr val="91C14E"/>
                </a:solidFill>
                <a:latin typeface="Calibri"/>
                <a:ea typeface="Calibri"/>
                <a:cs typeface="Calibri"/>
                <a:sym typeface="Calibri"/>
              </a:rPr>
              <a:t>TOMA DE DECISIONES: </a:t>
            </a:r>
            <a:r>
              <a:rPr b="0" i="0" lang="es-PE" sz="1500" u="none" cap="none" strike="noStrike">
                <a:solidFill>
                  <a:schemeClr val="dk1"/>
                </a:solidFill>
                <a:latin typeface="Calibri"/>
                <a:ea typeface="Calibri"/>
                <a:cs typeface="Calibri"/>
                <a:sym typeface="Calibri"/>
              </a:rPr>
              <a:t>Capacidad para decidir qué hacer ante las situaciones. La impulsividad lleva a tomar decisiones apresuradas y no analizadas correctamente, de las cuales probablemente nos arrepentimos luego.</a:t>
            </a:r>
            <a:endParaRPr b="0" i="0" sz="1500" u="none" cap="none" strike="noStrike">
              <a:solidFill>
                <a:srgbClr val="000000"/>
              </a:solidFill>
              <a:latin typeface="Calibri"/>
              <a:ea typeface="Calibri"/>
              <a:cs typeface="Calibri"/>
              <a:sym typeface="Calibri"/>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rgbClr val="D30B44"/>
              </a:solidFill>
              <a:latin typeface="Calibri"/>
              <a:ea typeface="Calibri"/>
              <a:cs typeface="Calibri"/>
              <a:sym typeface="Calibri"/>
            </a:endParaRPr>
          </a:p>
          <a:p>
            <a:pPr indent="-180975" lvl="0" marL="180975" marR="0" rtl="0" algn="l">
              <a:lnSpc>
                <a:spcPct val="100000"/>
              </a:lnSpc>
              <a:spcBef>
                <a:spcPts val="0"/>
              </a:spcBef>
              <a:spcAft>
                <a:spcPts val="0"/>
              </a:spcAft>
              <a:buClr>
                <a:srgbClr val="EE4539"/>
              </a:buClr>
              <a:buSzPts val="1500"/>
              <a:buFont typeface="Arial"/>
              <a:buChar char="•"/>
            </a:pPr>
            <a:r>
              <a:rPr b="1" i="0" lang="es-PE" sz="1500" u="none" cap="none" strike="noStrike">
                <a:solidFill>
                  <a:srgbClr val="EE4539"/>
                </a:solidFill>
                <a:latin typeface="Calibri"/>
                <a:ea typeface="Calibri"/>
                <a:cs typeface="Calibri"/>
                <a:sym typeface="Calibri"/>
              </a:rPr>
              <a:t>AUTORREGULACIÓN EMOCIONAL: </a:t>
            </a:r>
            <a:r>
              <a:rPr b="0" i="0" lang="es-PE" sz="1500" u="none" cap="none" strike="noStrike">
                <a:solidFill>
                  <a:schemeClr val="dk1"/>
                </a:solidFill>
                <a:latin typeface="Calibri"/>
                <a:ea typeface="Calibri"/>
                <a:cs typeface="Calibri"/>
                <a:sym typeface="Calibri"/>
              </a:rPr>
              <a:t>Es la capacidad de regular emociones, no dejándose superar por las mismas. Al ser impulsivos, nos guiamos por las emociones que vivenciamos, llegando a convertirlas en estados más severos.</a:t>
            </a:r>
            <a:endParaRPr b="0" i="0" sz="1500" u="none" cap="none" strike="noStrike">
              <a:solidFill>
                <a:srgbClr val="000000"/>
              </a:solidFill>
              <a:latin typeface="Calibri"/>
              <a:ea typeface="Calibri"/>
              <a:cs typeface="Calibri"/>
              <a:sym typeface="Calibri"/>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rgbClr val="FE7628"/>
              </a:solidFill>
              <a:latin typeface="Calibri"/>
              <a:ea typeface="Calibri"/>
              <a:cs typeface="Calibri"/>
              <a:sym typeface="Calibri"/>
            </a:endParaRPr>
          </a:p>
          <a:p>
            <a:pPr indent="-180975" lvl="0" marL="180975" marR="0" rtl="0" algn="l">
              <a:lnSpc>
                <a:spcPct val="100000"/>
              </a:lnSpc>
              <a:spcBef>
                <a:spcPts val="0"/>
              </a:spcBef>
              <a:spcAft>
                <a:spcPts val="0"/>
              </a:spcAft>
              <a:buClr>
                <a:srgbClr val="FE7628"/>
              </a:buClr>
              <a:buSzPts val="1500"/>
              <a:buFont typeface="Arial"/>
              <a:buChar char="•"/>
            </a:pPr>
            <a:r>
              <a:rPr b="1" i="0" lang="es-PE" sz="1500" u="none" cap="none" strike="noStrike">
                <a:solidFill>
                  <a:srgbClr val="FE7628"/>
                </a:solidFill>
                <a:latin typeface="Calibri"/>
                <a:ea typeface="Calibri"/>
                <a:cs typeface="Calibri"/>
                <a:sym typeface="Calibri"/>
              </a:rPr>
              <a:t>MOTIVACIÓN: </a:t>
            </a:r>
            <a:r>
              <a:rPr b="0" i="0" lang="es-PE" sz="1500" u="none" cap="none" strike="noStrike">
                <a:solidFill>
                  <a:schemeClr val="dk1"/>
                </a:solidFill>
                <a:latin typeface="Calibri"/>
                <a:ea typeface="Calibri"/>
                <a:cs typeface="Calibri"/>
                <a:sym typeface="Calibri"/>
              </a:rPr>
              <a:t>predisposición a orientarse hacia un objetivo, deseando llevarlo a cabo. La impulsividad influye en la motivación ya que al primer fracaso u obstáculo, se puede decidir abandonar la búsqueda del objetivo.</a:t>
            </a:r>
            <a:endParaRPr b="0" i="0" sz="1500" u="none" cap="none" strike="noStrike">
              <a:solidFill>
                <a:srgbClr val="000000"/>
              </a:solidFill>
              <a:latin typeface="Calibri"/>
              <a:ea typeface="Calibri"/>
              <a:cs typeface="Calibri"/>
              <a:sym typeface="Calibri"/>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rgbClr val="7150A0"/>
              </a:solidFill>
              <a:latin typeface="Calibri"/>
              <a:ea typeface="Calibri"/>
              <a:cs typeface="Calibri"/>
              <a:sym typeface="Calibri"/>
            </a:endParaRPr>
          </a:p>
          <a:p>
            <a:pPr indent="-180975" lvl="0" marL="180975" marR="0" rtl="0" algn="l">
              <a:lnSpc>
                <a:spcPct val="100000"/>
              </a:lnSpc>
              <a:spcBef>
                <a:spcPts val="0"/>
              </a:spcBef>
              <a:spcAft>
                <a:spcPts val="0"/>
              </a:spcAft>
              <a:buClr>
                <a:srgbClr val="7150A0"/>
              </a:buClr>
              <a:buSzPts val="1500"/>
              <a:buFont typeface="Arial"/>
              <a:buChar char="•"/>
            </a:pPr>
            <a:r>
              <a:rPr b="1" i="0" lang="es-PE" sz="1500" u="none" cap="none" strike="noStrike">
                <a:solidFill>
                  <a:srgbClr val="7150A0"/>
                </a:solidFill>
                <a:latin typeface="Calibri"/>
                <a:ea typeface="Calibri"/>
                <a:cs typeface="Calibri"/>
                <a:sym typeface="Calibri"/>
              </a:rPr>
              <a:t>FLEXIBILIDAD COGNITIVA: </a:t>
            </a:r>
            <a:r>
              <a:rPr b="0" i="0" lang="es-PE" sz="1500" u="none" cap="none" strike="noStrike">
                <a:solidFill>
                  <a:schemeClr val="dk1"/>
                </a:solidFill>
                <a:latin typeface="Calibri"/>
                <a:ea typeface="Calibri"/>
                <a:cs typeface="Calibri"/>
                <a:sym typeface="Calibri"/>
              </a:rPr>
              <a:t>reordenar nuestras ideas, es la capacidad para orientarnos a nivel cognitivo. Se ve influida ya que al no brindar respuestas o soluciones analizadas y reflexionadas, nos aferramos a las mismas intentando solucionar un problema.</a:t>
            </a:r>
            <a:endParaRPr b="0" i="0" sz="15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500"/>
              <a:buFont typeface="Calibri"/>
              <a:buNone/>
            </a:pPr>
            <a:r>
              <a:t/>
            </a:r>
            <a:endParaRPr b="0" i="0" sz="1500" u="none" cap="none" strike="noStrike">
              <a:solidFill>
                <a:schemeClr val="dk1"/>
              </a:solidFill>
              <a:latin typeface="Calibri"/>
              <a:ea typeface="Calibri"/>
              <a:cs typeface="Calibri"/>
              <a:sym typeface="Calibri"/>
            </a:endParaRPr>
          </a:p>
        </p:txBody>
      </p:sp>
      <p:sp>
        <p:nvSpPr>
          <p:cNvPr id="150" name="Google Shape;150;p8"/>
          <p:cNvSpPr/>
          <p:nvPr/>
        </p:nvSpPr>
        <p:spPr>
          <a:xfrm>
            <a:off x="-1" y="138441"/>
            <a:ext cx="13412149" cy="52322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151" name="Google Shape;151;p8"/>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CONSECUENCIAS DE LA IMPULSIVIDAD</a:t>
            </a:r>
            <a:endParaRPr b="0" i="0" sz="1400" u="none" cap="none" strike="noStrike">
              <a:solidFill>
                <a:srgbClr val="000000"/>
              </a:solidFill>
              <a:latin typeface="Arial"/>
              <a:ea typeface="Arial"/>
              <a:cs typeface="Arial"/>
              <a:sym typeface="Arial"/>
            </a:endParaRPr>
          </a:p>
        </p:txBody>
      </p:sp>
    </p:spTree>
  </p:cSld>
  <p:clrMapOvr>
    <a:masterClrMapping/>
  </p:clrMapOvr>
  <p:transition>
    <p:fade/>
  </p:transition>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